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64"/>
  </p:notesMasterIdLst>
  <p:handoutMasterIdLst>
    <p:handoutMasterId r:id="rId65"/>
  </p:handoutMasterIdLst>
  <p:sldIdLst>
    <p:sldId id="256" r:id="rId5"/>
    <p:sldId id="10636" r:id="rId6"/>
    <p:sldId id="10626" r:id="rId7"/>
    <p:sldId id="10633" r:id="rId8"/>
    <p:sldId id="10632" r:id="rId9"/>
    <p:sldId id="379" r:id="rId10"/>
    <p:sldId id="380" r:id="rId11"/>
    <p:sldId id="10627" r:id="rId12"/>
    <p:sldId id="351" r:id="rId13"/>
    <p:sldId id="385" r:id="rId14"/>
    <p:sldId id="392" r:id="rId15"/>
    <p:sldId id="10628" r:id="rId16"/>
    <p:sldId id="397" r:id="rId17"/>
    <p:sldId id="10629" r:id="rId18"/>
    <p:sldId id="10630" r:id="rId19"/>
    <p:sldId id="10631" r:id="rId20"/>
    <p:sldId id="408" r:id="rId21"/>
    <p:sldId id="10635" r:id="rId22"/>
    <p:sldId id="10634" r:id="rId23"/>
    <p:sldId id="308" r:id="rId24"/>
    <p:sldId id="10637" r:id="rId25"/>
    <p:sldId id="10638" r:id="rId26"/>
    <p:sldId id="10640" r:id="rId27"/>
    <p:sldId id="10641" r:id="rId28"/>
    <p:sldId id="10639" r:id="rId29"/>
    <p:sldId id="294" r:id="rId30"/>
    <p:sldId id="284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93" r:id="rId39"/>
    <p:sldId id="286" r:id="rId40"/>
    <p:sldId id="285" r:id="rId41"/>
    <p:sldId id="287" r:id="rId42"/>
    <p:sldId id="292" r:id="rId43"/>
    <p:sldId id="270" r:id="rId44"/>
    <p:sldId id="10642" r:id="rId45"/>
    <p:sldId id="271" r:id="rId46"/>
    <p:sldId id="295" r:id="rId47"/>
    <p:sldId id="10618" r:id="rId48"/>
    <p:sldId id="296" r:id="rId49"/>
    <p:sldId id="275" r:id="rId50"/>
    <p:sldId id="276" r:id="rId51"/>
    <p:sldId id="297" r:id="rId52"/>
    <p:sldId id="298" r:id="rId53"/>
    <p:sldId id="299" r:id="rId54"/>
    <p:sldId id="300" r:id="rId55"/>
    <p:sldId id="301" r:id="rId56"/>
    <p:sldId id="302" r:id="rId57"/>
    <p:sldId id="304" r:id="rId58"/>
    <p:sldId id="315" r:id="rId59"/>
    <p:sldId id="10643" r:id="rId60"/>
    <p:sldId id="309" r:id="rId61"/>
    <p:sldId id="310" r:id="rId62"/>
    <p:sldId id="311" r:id="rId63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FF415-04DC-4E23-9F38-E8B99422086D}" v="3221" dt="2020-10-20T07:16:45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5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89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5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2^32 /</a:t>
            </a:r>
            <a:r>
              <a:rPr lang="en-US" baseline="0" dirty="0"/>
              <a:t> 2 = 2^31 = 2 *2^30 = 2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pairs? what’s the sum?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3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ladder metaphor, steps 3 and 4 mean,</a:t>
            </a:r>
            <a:r>
              <a:rPr lang="en-US" baseline="0" dirty="0"/>
              <a:t> assume that we can get to step k on the ladder, can you show we can get to step k+1?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9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25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work on this on their</a:t>
            </a:r>
            <a:r>
              <a:rPr lang="en-US" baseline="0" dirty="0"/>
              <a:t> own: identify pattern first, then figure out induction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7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2</a:t>
            </a:r>
            <a:r>
              <a:rPr lang="en-US" baseline="0" dirty="0"/>
              <a:t> = 9</a:t>
            </a:r>
          </a:p>
          <a:p>
            <a:r>
              <a:rPr lang="en-US" baseline="0" dirty="0"/>
              <a:t>8</a:t>
            </a:r>
            <a:r>
              <a:rPr lang="en-US" baseline="30000" dirty="0"/>
              <a:t>0</a:t>
            </a:r>
            <a:r>
              <a:rPr lang="en-US" baseline="0" dirty="0"/>
              <a:t> = 1</a:t>
            </a:r>
          </a:p>
          <a:p>
            <a:r>
              <a:rPr lang="en-US" baseline="0" dirty="0"/>
              <a:t>5</a:t>
            </a:r>
            <a:r>
              <a:rPr lang="en-US" baseline="30000" dirty="0"/>
              <a:t>-2</a:t>
            </a:r>
            <a:r>
              <a:rPr lang="en-US" baseline="0" dirty="0"/>
              <a:t> = 1/25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7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Base = 3, exponent = 2, other = 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Base = 6, exponent = 2, other = 36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log_3⁡9=2</a:t>
                </a:r>
                <a:endParaRPr lang="en-US" dirty="0"/>
              </a:p>
              <a:p>
                <a:r>
                  <a:rPr lang="en-US" dirty="0"/>
                  <a:t>Base = 3, exponent = 2, other = 9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3^2=9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6^2=36</a:t>
                </a:r>
                <a:endParaRPr lang="en-US" b="0" dirty="0"/>
              </a:p>
              <a:p>
                <a:r>
                  <a:rPr lang="en-US" dirty="0"/>
                  <a:t>Base = 6, exponent = 2, other = 36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log_6⁡36=2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1/9/24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1/9/24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1/9/24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1/9/24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1/9/24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1/9/24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1/9/24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cuhk.edu.hk/~kerenzhu/csci2100b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sz="3200" dirty="0">
                <a:latin typeface="Helvetica Neue"/>
              </a:rPr>
              <a:t>Lecture 2: Math Review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DF356-5355-25DE-A584-DECFFF8C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1453" y="4361071"/>
            <a:ext cx="2526786" cy="400110"/>
          </a:xfrm>
        </p:spPr>
        <p:txBody>
          <a:bodyPr/>
          <a:lstStyle/>
          <a:p>
            <a:pPr algn="ctr">
              <a:defRPr/>
            </a:pPr>
            <a:r>
              <a:rPr lang="en-US" sz="1800" dirty="0"/>
              <a:t>May 9,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3"/>
    </mc:Choice>
    <mc:Fallback xmlns="">
      <p:transition spd="slow" advTm="20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Rewrite Exponential as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Definition of Logarithm with Base </a:t>
                </a:r>
                <a:r>
                  <a:rPr lang="en-US" i="1" dirty="0">
                    <a:solidFill>
                      <a:schemeClr val="accent4"/>
                    </a:solidFill>
                  </a:rPr>
                  <a:t>b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 ⇔ 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</m:oMath>
                </a14:m>
                <a:endParaRPr lang="en-US" sz="4400" dirty="0"/>
              </a:p>
              <a:p>
                <a:endParaRPr lang="en-US" dirty="0"/>
              </a:p>
              <a:p>
                <a:r>
                  <a:rPr lang="en-US" dirty="0"/>
                  <a:t>Read as “</a:t>
                </a:r>
                <a:r>
                  <a:rPr lang="en-US" dirty="0">
                    <a:solidFill>
                      <a:schemeClr val="accent2"/>
                    </a:solidFill>
                  </a:rPr>
                  <a:t>log base </a:t>
                </a:r>
                <a:r>
                  <a:rPr lang="en-US" i="1" dirty="0">
                    <a:solidFill>
                      <a:schemeClr val="accent2"/>
                    </a:solidFill>
                  </a:rPr>
                  <a:t>b</a:t>
                </a:r>
                <a:r>
                  <a:rPr lang="en-US" dirty="0">
                    <a:solidFill>
                      <a:schemeClr val="accent2"/>
                    </a:solidFill>
                  </a:rPr>
                  <a:t> of </a:t>
                </a:r>
                <a:r>
                  <a:rPr lang="en-US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equals </a:t>
                </a:r>
                <a:r>
                  <a:rPr lang="en-US" i="1" dirty="0"/>
                  <a:t>x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Logs = </a:t>
                </a:r>
                <a:r>
                  <a:rPr lang="en-US" u="sng" dirty="0">
                    <a:solidFill>
                      <a:schemeClr val="accent2"/>
                    </a:solidFill>
                  </a:rPr>
                  <a:t>exponents</a:t>
                </a:r>
                <a:r>
                  <a:rPr lang="en-US" u="sng" dirty="0"/>
                  <a:t>!!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Logs and exponentials are inverses</a:t>
                </a:r>
              </a:p>
              <a:p>
                <a:pPr lvl="1"/>
                <a:r>
                  <a:rPr lang="en-US" dirty="0"/>
                  <a:t>They undo each other</a:t>
                </a:r>
              </a:p>
              <a:p>
                <a:pPr lvl="1"/>
                <a:r>
                  <a:rPr lang="en-US" dirty="0"/>
                  <a:t>They cancel each other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5" t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0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6D91-17BF-4C16-B6CE-313FF32F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Exponential as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957D9-1BE2-447E-847C-B373A37B41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</a:p>
              <a:p>
                <a:r>
                  <a:rPr lang="en-US" dirty="0"/>
                  <a:t>Rewrite as an exponential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957D9-1BE2-447E-847C-B373A37B4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5E7669-745F-4BC1-9AEF-B2A7B66F6B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</a:t>
                </a:r>
              </a:p>
              <a:p>
                <a:r>
                  <a:rPr lang="en-US" dirty="0"/>
                  <a:t>Rewrite as a log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5E7669-745F-4BC1-9AEF-B2A7B66F6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10E0-5700-DF87-7BC4-BDD4C08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in this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B2FBB-2CC3-E09B-68EA-925E8E602B5D}"/>
                  </a:ext>
                </a:extLst>
              </p:cNvPr>
              <p:cNvSpPr txBox="1"/>
              <p:nvPr/>
            </p:nvSpPr>
            <p:spPr>
              <a:xfrm>
                <a:off x="199869" y="2325528"/>
                <a:ext cx="27927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4B2FBB-2CC3-E09B-68EA-925E8E60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" y="2325528"/>
                <a:ext cx="2792752" cy="492443"/>
              </a:xfrm>
              <a:prstGeom prst="rect">
                <a:avLst/>
              </a:prstGeom>
              <a:blipFill>
                <a:blip r:embed="rId3"/>
                <a:stretch>
                  <a:fillRect l="-6335" t="-5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48D8D0-3F07-71CC-1327-F757AA799F4E}"/>
              </a:ext>
            </a:extLst>
          </p:cNvPr>
          <p:cNvSpPr txBox="1"/>
          <p:nvPr/>
        </p:nvSpPr>
        <p:spPr>
          <a:xfrm>
            <a:off x="998164" y="318258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Base: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6584E-D419-AE62-BA76-74863F0CF87E}"/>
                  </a:ext>
                </a:extLst>
              </p:cNvPr>
              <p:cNvSpPr txBox="1"/>
              <p:nvPr/>
            </p:nvSpPr>
            <p:spPr>
              <a:xfrm>
                <a:off x="3427911" y="2325528"/>
                <a:ext cx="26541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6584E-D419-AE62-BA76-74863F0CF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911" y="2325528"/>
                <a:ext cx="2654188" cy="492443"/>
              </a:xfrm>
              <a:prstGeom prst="rect">
                <a:avLst/>
              </a:prstGeom>
              <a:blipFill>
                <a:blip r:embed="rId4"/>
                <a:stretch>
                  <a:fillRect l="-4739" t="-5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C75E51-C9B1-7F31-BBE5-81E49DB6CCA8}"/>
              </a:ext>
            </a:extLst>
          </p:cNvPr>
          <p:cNvSpPr txBox="1"/>
          <p:nvPr/>
        </p:nvSpPr>
        <p:spPr>
          <a:xfrm>
            <a:off x="4228257" y="318258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Base: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BED3FD-5E97-6BC7-A86C-EB3E70D763F8}"/>
                  </a:ext>
                </a:extLst>
              </p:cNvPr>
              <p:cNvSpPr txBox="1"/>
              <p:nvPr/>
            </p:nvSpPr>
            <p:spPr>
              <a:xfrm>
                <a:off x="6192673" y="2325528"/>
                <a:ext cx="28487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BED3FD-5E97-6BC7-A86C-EB3E70D76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73" y="2325528"/>
                <a:ext cx="2848729" cy="492443"/>
              </a:xfrm>
              <a:prstGeom prst="rect">
                <a:avLst/>
              </a:prstGeom>
              <a:blipFill>
                <a:blip r:embed="rId5"/>
                <a:stretch>
                  <a:fillRect l="-6222" t="-5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B1F633-C77A-C5BE-AD6E-4DB6376986B2}"/>
              </a:ext>
            </a:extLst>
          </p:cNvPr>
          <p:cNvSpPr txBox="1"/>
          <p:nvPr/>
        </p:nvSpPr>
        <p:spPr>
          <a:xfrm>
            <a:off x="7090289" y="3182588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Base: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F70BD-13E9-0BDE-2DE2-F6D2D6BA5FE0}"/>
              </a:ext>
            </a:extLst>
          </p:cNvPr>
          <p:cNvSpPr txBox="1"/>
          <p:nvPr/>
        </p:nvSpPr>
        <p:spPr>
          <a:xfrm>
            <a:off x="3038382" y="4330271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Just in this class!</a:t>
            </a:r>
          </a:p>
        </p:txBody>
      </p:sp>
    </p:spTree>
    <p:extLst>
      <p:ext uri="{BB962C8B-B14F-4D97-AF65-F5344CB8AC3E}">
        <p14:creationId xmlns:p14="http://schemas.microsoft.com/office/powerpoint/2010/main" val="30622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Logarithmic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Product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𝑢𝑣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Quotient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Power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7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Logarithmic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Product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𝑢𝑣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Quotient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Power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0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Logarithmic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Product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𝑢𝑣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Quotient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Power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74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product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Product Property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𝑢𝑣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Exponential and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074859"/>
                <a:ext cx="4744995" cy="406864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Logarithmic Function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n-US" dirty="0"/>
                  <a:t>Base (</a:t>
                </a:r>
                <a:r>
                  <a:rPr lang="en-US" i="1" dirty="0"/>
                  <a:t>b</a:t>
                </a:r>
                <a:r>
                  <a:rPr lang="en-US" dirty="0"/>
                  <a:t>) is a positive number other than 1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Logarithms and exponentials are inverses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are switched</a:t>
                </a:r>
              </a:p>
              <a:p>
                <a:pPr lvl="1"/>
                <a:r>
                  <a:rPr lang="en-US" dirty="0"/>
                  <a:t>Graphically, reflected over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dirty="0"/>
                  <a:t>Horizontal asymptote becomes vertical asymptote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074859"/>
                <a:ext cx="4744995" cy="4068641"/>
              </a:xfrm>
              <a:blipFill>
                <a:blip r:embed="rId3"/>
                <a:stretch>
                  <a:fillRect t="-2174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A2B3F6-62AB-48E2-82CD-50F2511A3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5" y="994173"/>
            <a:ext cx="4154686" cy="41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3BBA500E-0F6D-FFD7-03F8-2276CE3D1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A Formal Definition of Limit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FABDF52D-7523-5E73-5EF1-C0BF42B5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2" y="1186249"/>
            <a:ext cx="5890022" cy="24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ED4DB-B7EB-B505-0F63-0F1C00389C47}"/>
              </a:ext>
            </a:extLst>
          </p:cNvPr>
          <p:cNvSpPr txBox="1"/>
          <p:nvPr/>
        </p:nvSpPr>
        <p:spPr>
          <a:xfrm>
            <a:off x="784634" y="4041724"/>
            <a:ext cx="300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Not to be in exams</a:t>
            </a:r>
          </a:p>
        </p:txBody>
      </p:sp>
    </p:spTree>
    <p:extLst>
      <p:ext uri="{BB962C8B-B14F-4D97-AF65-F5344CB8AC3E}">
        <p14:creationId xmlns:p14="http://schemas.microsoft.com/office/powerpoint/2010/main" val="204400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3BBA500E-0F6D-FFD7-03F8-2276CE3D1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Calculating Limits Using the Limit Laws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CCB8D4A-DA36-B846-52E7-A8A45236C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In this section we use the following properties of limits, called the </a:t>
            </a:r>
            <a:r>
              <a:rPr lang="en-US" altLang="en-US" i="1"/>
              <a:t>Limit Laws, </a:t>
            </a:r>
            <a:r>
              <a:rPr lang="en-US" altLang="en-US"/>
              <a:t>to calculate limits.</a:t>
            </a:r>
          </a:p>
        </p:txBody>
      </p:sp>
      <p:pic>
        <p:nvPicPr>
          <p:cNvPr id="141317" name="Picture 5">
            <a:extLst>
              <a:ext uri="{FF2B5EF4-FFF2-40B4-BE49-F238E27FC236}">
                <a16:creationId xmlns:a16="http://schemas.microsoft.com/office/drawing/2014/main" id="{8315A5B7-BBE5-E784-9F64-B681001A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0" y="1897857"/>
            <a:ext cx="4956572" cy="3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BE7D-A848-582B-1513-CCB83117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9358-3F4F-BCFF-2315-D47C24A7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Liang Xiao’s office hour change to Thursday 9-11 AM</a:t>
            </a:r>
          </a:p>
          <a:p>
            <a:endParaRPr lang="en-US" dirty="0"/>
          </a:p>
          <a:p>
            <a:r>
              <a:rPr lang="en-US" dirty="0"/>
              <a:t>Couse website URL change to </a:t>
            </a:r>
            <a:r>
              <a:rPr lang="en-US" dirty="0">
                <a:hlinkClick r:id="rId2"/>
              </a:rPr>
              <a:t>https://www.cse.cuhk.edu.hk/~kerenzhu/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csci2100b/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6697AFD-682A-F5C1-5000-2CFB5CCDF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550" dirty="0" err="1"/>
              <a:t>l’Hospital’s</a:t>
            </a:r>
            <a:r>
              <a:rPr lang="en-US" altLang="en-US" sz="2550" dirty="0"/>
              <a:t> Rule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B47B02D-3031-7502-5040-29F7123C9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err="1"/>
              <a:t>L’Hospital’s</a:t>
            </a:r>
            <a:r>
              <a:rPr lang="en-US" altLang="en-US" dirty="0"/>
              <a:t> Rule applies to indeterminate form.</a:t>
            </a:r>
          </a:p>
        </p:txBody>
      </p:sp>
      <p:pic>
        <p:nvPicPr>
          <p:cNvPr id="140301" name="Picture 13">
            <a:extLst>
              <a:ext uri="{FF2B5EF4-FFF2-40B4-BE49-F238E27FC236}">
                <a16:creationId xmlns:a16="http://schemas.microsoft.com/office/drawing/2014/main" id="{A85D8276-2143-CCFE-0C6E-B0E3650C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8" y="1454660"/>
            <a:ext cx="7216346" cy="34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07B3-43A2-7789-A04F-69BE98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219D-0816-F88C-29A0-4E8838D5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types, commonly used ones include</a:t>
            </a:r>
          </a:p>
          <a:p>
            <a:r>
              <a:rPr lang="en-US" dirty="0"/>
              <a:t>Direct proof</a:t>
            </a:r>
          </a:p>
          <a:p>
            <a:pPr lvl="1"/>
            <a:r>
              <a:rPr lang="en-US" dirty="0"/>
              <a:t>Example: prove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sum of any two even integers is even</a:t>
            </a:r>
            <a:endParaRPr lang="en-US" dirty="0"/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Consider two even integers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Since they are even, they can be written as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2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 2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respectively, for some integers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Then the sum is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2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+ 2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= 2(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Therefore 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has 2 as a factor and, by definition, is even. Hence, the sum of any two even integers is even.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6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07B3-43A2-7789-A04F-69BE98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219D-0816-F88C-29A0-4E8838D5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types, commonly used ones include</a:t>
            </a:r>
          </a:p>
          <a:p>
            <a:r>
              <a:rPr lang="en-US" dirty="0"/>
              <a:t>Direct proof</a:t>
            </a:r>
          </a:p>
          <a:p>
            <a:r>
              <a:rPr lang="en-US" dirty="0"/>
              <a:t>Proof by contradiction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proposition to be proved is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Assume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¬P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Derive falsehood.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Conclude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07B3-43A2-7789-A04F-69BE98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A219D-0816-F88C-29A0-4E8838D56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Prove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is irrational, i.e.,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can not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Assume </a:t>
                </a:r>
                <a:r>
                  <a:rPr lang="en-US" b="0" i="1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¬P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. -&gt;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, where p and q don’t have common prime factors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Derive falsehood.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is even, and hence p is even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Because they don’t have common prime factors, then q </a:t>
                </a:r>
                <a:r>
                  <a:rPr lang="en-US">
                    <a:solidFill>
                      <a:srgbClr val="202122"/>
                    </a:solidFill>
                    <a:latin typeface="Arial" panose="020B0604020202020204" pitchFamily="34" charset="0"/>
                  </a:rPr>
                  <a:t>is odd</a:t>
                </a:r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A219D-0816-F88C-29A0-4E8838D56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16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07B3-43A2-7789-A04F-69BE98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A219D-0816-F88C-29A0-4E8838D564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22237" indent="0">
                  <a:buNone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Derive falsehood.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is even, and hence p is even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Because they don’t have common prime factors, then q is odd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, because (2)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= 4</a:t>
                </a:r>
                <a:r>
                  <a:rPr lang="en-US" dirty="0">
                    <a:solidFill>
                      <a:srgbClr val="20212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-&gt; q is even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(3) and (5) </a:t>
                </a: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contradicts</a:t>
                </a:r>
              </a:p>
              <a:p>
                <a:pPr marL="122237" indent="0">
                  <a:buNone/>
                </a:pPr>
                <a:r>
                  <a:rPr lang="en-US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4. We have proved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is irrational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A219D-0816-F88C-29A0-4E8838D56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66" r="-151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07B3-43A2-7789-A04F-69BE98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219D-0816-F88C-29A0-4E8838D5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types, commonly used ones include</a:t>
            </a:r>
          </a:p>
          <a:p>
            <a:r>
              <a:rPr lang="en-US" dirty="0"/>
              <a:t>Direct proof</a:t>
            </a:r>
          </a:p>
          <a:p>
            <a:r>
              <a:rPr lang="en-US" dirty="0"/>
              <a:t>Proof by contradiction</a:t>
            </a:r>
          </a:p>
          <a:p>
            <a:r>
              <a:rPr lang="en-US" dirty="0"/>
              <a:t>Proof by induction</a:t>
            </a:r>
          </a:p>
          <a:p>
            <a:r>
              <a:rPr lang="en-US" dirty="0"/>
              <a:t>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B536E-2F7A-678D-AA43-F3AEF694CAED}"/>
              </a:ext>
            </a:extLst>
          </p:cNvPr>
          <p:cNvSpPr txBox="1"/>
          <p:nvPr/>
        </p:nvSpPr>
        <p:spPr>
          <a:xfrm>
            <a:off x="366712" y="3733145"/>
            <a:ext cx="744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all types of proofs are acceptable in exam </a:t>
            </a:r>
          </a:p>
          <a:p>
            <a:r>
              <a:rPr lang="en-US" dirty="0"/>
              <a:t>(unless being instructed otherwise)</a:t>
            </a:r>
          </a:p>
        </p:txBody>
      </p:sp>
    </p:spTree>
    <p:extLst>
      <p:ext uri="{BB962C8B-B14F-4D97-AF65-F5344CB8AC3E}">
        <p14:creationId xmlns:p14="http://schemas.microsoft.com/office/powerpoint/2010/main" val="4118405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mathematical proof</a:t>
            </a:r>
          </a:p>
          <a:p>
            <a:r>
              <a:rPr lang="en-US" dirty="0"/>
              <a:t>Typically used to establish a given statement for all natural numbers (integers &gt; 0)</a:t>
            </a:r>
          </a:p>
          <a:p>
            <a:r>
              <a:rPr lang="en-US" dirty="0"/>
              <a:t>Proof is a sequence of deductive steps</a:t>
            </a:r>
          </a:p>
          <a:p>
            <a:pPr marL="728663" lvl="1" indent="-385763">
              <a:buAutoNum type="arabicPeriod"/>
            </a:pPr>
            <a:r>
              <a:rPr lang="en-US" dirty="0"/>
              <a:t>Show the statement is true for the first number. </a:t>
            </a:r>
          </a:p>
          <a:p>
            <a:pPr marL="728663" lvl="1" indent="-385763">
              <a:buAutoNum type="arabicPeriod"/>
            </a:pPr>
            <a:r>
              <a:rPr lang="en-US" dirty="0"/>
              <a:t>Show that if the statement is true for any one number, this implies the statement is true for the next number. </a:t>
            </a:r>
          </a:p>
          <a:p>
            <a:pPr marL="728663" lvl="1" indent="-385763">
              <a:buAutoNum type="arabicPeriod"/>
            </a:pPr>
            <a:r>
              <a:rPr lang="en-US" dirty="0"/>
              <a:t>If so, we can infer that the statement is true for all numbers.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should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Induction turns out to be a useful technique</a:t>
            </a:r>
          </a:p>
          <a:p>
            <a:pPr lvl="1"/>
            <a:r>
              <a:rPr lang="en-US" dirty="0"/>
              <a:t>AVL trees</a:t>
            </a:r>
          </a:p>
          <a:p>
            <a:pPr lvl="1"/>
            <a:r>
              <a:rPr lang="en-US" dirty="0"/>
              <a:t>Heaps</a:t>
            </a:r>
          </a:p>
          <a:p>
            <a:pPr lvl="1"/>
            <a:r>
              <a:rPr lang="en-US" dirty="0"/>
              <a:t>Graph algorithms</a:t>
            </a:r>
          </a:p>
          <a:p>
            <a:pPr lvl="1"/>
            <a:r>
              <a:rPr lang="en-US" dirty="0"/>
              <a:t>Can also prove things like </a:t>
            </a:r>
            <a:r>
              <a:rPr lang="en-US" i="1" dirty="0"/>
              <a:t>3</a:t>
            </a:r>
            <a:r>
              <a:rPr lang="en-US" i="1" baseline="30000" dirty="0"/>
              <a:t>n</a:t>
            </a:r>
            <a:r>
              <a:rPr lang="en-US" i="1" dirty="0"/>
              <a:t> &gt; n</a:t>
            </a:r>
            <a:r>
              <a:rPr lang="en-US" i="1" baseline="30000" dirty="0"/>
              <a:t>3</a:t>
            </a:r>
            <a:r>
              <a:rPr lang="en-US" i="1" dirty="0"/>
              <a:t> for n ≥ 4</a:t>
            </a:r>
          </a:p>
          <a:p>
            <a:r>
              <a:rPr lang="en-US" dirty="0"/>
              <a:t>Exposure to rigorous 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17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sum of the integers from 1 to </a:t>
                </a:r>
                <a:r>
                  <a:rPr lang="en-US" i="1" dirty="0"/>
                  <a:t>n</a:t>
                </a:r>
              </a:p>
              <a:p>
                <a:r>
                  <a:rPr lang="en-US" dirty="0"/>
                  <a:t>1 + 2 + 3 + 4 + … + (n-1) + n</a:t>
                </a:r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i="1" dirty="0"/>
                  <a:t>≥ 1, find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i="1" dirty="0"/>
              </a:p>
              <a:p>
                <a:r>
                  <a:rPr lang="en-US" dirty="0"/>
                  <a:t>Could use brute force, but would be slow</a:t>
                </a:r>
              </a:p>
              <a:p>
                <a:r>
                  <a:rPr lang="en-US" dirty="0"/>
                  <a:t>There’s probably a clever </a:t>
                </a:r>
                <a:r>
                  <a:rPr lang="en-US" dirty="0">
                    <a:solidFill>
                      <a:srgbClr val="3366FF"/>
                    </a:solidFill>
                  </a:rPr>
                  <a:t>shortcut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Shortcut will be some </a:t>
            </a:r>
            <a:r>
              <a:rPr lang="en-US" dirty="0">
                <a:solidFill>
                  <a:srgbClr val="3366FF"/>
                </a:solidFill>
              </a:rPr>
              <a:t>formula</a:t>
            </a:r>
            <a:r>
              <a:rPr lang="en-US" dirty="0"/>
              <a:t> involving </a:t>
            </a:r>
            <a:r>
              <a:rPr lang="en-US" i="1" dirty="0"/>
              <a:t>n</a:t>
            </a:r>
            <a:endParaRPr lang="en-US" dirty="0"/>
          </a:p>
          <a:p>
            <a:r>
              <a:rPr lang="en-US" dirty="0"/>
              <a:t>Compare examples and look for patterns</a:t>
            </a:r>
          </a:p>
          <a:p>
            <a:pPr lvl="1"/>
            <a:r>
              <a:rPr lang="en-US" dirty="0"/>
              <a:t>Not something I will ask you to do!</a:t>
            </a:r>
          </a:p>
          <a:p>
            <a:r>
              <a:rPr lang="en-US" dirty="0"/>
              <a:t>Start with n = 10:</a:t>
            </a:r>
            <a:br>
              <a:rPr lang="en-US" dirty="0"/>
            </a:br>
            <a:r>
              <a:rPr lang="en-US" dirty="0"/>
              <a:t>1 + 2 + 3 + 4 + 5 + 6 + 7 + 8  + 9 + 10</a:t>
            </a:r>
          </a:p>
          <a:p>
            <a:pPr lvl="1"/>
            <a:r>
              <a:rPr lang="en-US" dirty="0"/>
              <a:t>Large enough to be a pain to add up</a:t>
            </a:r>
          </a:p>
          <a:p>
            <a:pPr lvl="1"/>
            <a:r>
              <a:rPr lang="en-US" dirty="0"/>
              <a:t>Worthwhile to find shortcut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E6F8-341B-02ED-6D34-D77B3AF9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5545-6C7D-E954-D97C-DE804410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of 2</a:t>
            </a:r>
          </a:p>
          <a:p>
            <a:r>
              <a:rPr lang="en-US" dirty="0"/>
              <a:t>Exponential and logarithmic functions</a:t>
            </a:r>
          </a:p>
          <a:p>
            <a:r>
              <a:rPr lang="en-US" dirty="0"/>
              <a:t>Limit</a:t>
            </a:r>
          </a:p>
          <a:p>
            <a:r>
              <a:rPr lang="en-US" dirty="0"/>
              <a:t>Mathematical induction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This is some skills that helps future studies in algorithm. The purpose of this class is still on CS</a:t>
            </a:r>
          </a:p>
        </p:txBody>
      </p:sp>
    </p:spTree>
    <p:extLst>
      <p:ext uri="{BB962C8B-B14F-4D97-AF65-F5344CB8AC3E}">
        <p14:creationId xmlns:p14="http://schemas.microsoft.com/office/powerpoint/2010/main" val="1532340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897" y="2153147"/>
            <a:ext cx="5584945" cy="48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+ 2 + 3 + 4 + 5 + 6 + 7 + 8  + 9 + 10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4797185" y="1905985"/>
            <a:ext cx="214005" cy="494324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Left Bracket 28"/>
          <p:cNvSpPr/>
          <p:nvPr/>
        </p:nvSpPr>
        <p:spPr>
          <a:xfrm rot="16200000">
            <a:off x="4755101" y="1853194"/>
            <a:ext cx="128112" cy="156308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4594806" y="124152"/>
            <a:ext cx="548155" cy="3728855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518802" y="1518288"/>
            <a:ext cx="575448" cy="2606610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Left Bracket 35"/>
          <p:cNvSpPr/>
          <p:nvPr/>
        </p:nvSpPr>
        <p:spPr>
          <a:xfrm rot="5400000">
            <a:off x="4509291" y="-628886"/>
            <a:ext cx="856181" cy="4921896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3825507" y="3402512"/>
            <a:ext cx="1775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5×11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5" grpId="0" animBg="1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898" y="2153147"/>
            <a:ext cx="5477320" cy="48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+ 2 + 3 + 4 + 5 + 6 + 7 + 8  + 9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4635728" y="2077669"/>
            <a:ext cx="214005" cy="8656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Left Bracket 28"/>
          <p:cNvSpPr/>
          <p:nvPr/>
        </p:nvSpPr>
        <p:spPr>
          <a:xfrm rot="16200000">
            <a:off x="4608170" y="2114350"/>
            <a:ext cx="307673" cy="118752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4464176" y="907926"/>
            <a:ext cx="548155" cy="2161310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468345" y="1271865"/>
            <a:ext cx="575448" cy="3099456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Left Bracket 35"/>
          <p:cNvSpPr/>
          <p:nvPr/>
        </p:nvSpPr>
        <p:spPr>
          <a:xfrm rot="5400000">
            <a:off x="4343410" y="-296003"/>
            <a:ext cx="856181" cy="4256131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3825507" y="3402512"/>
            <a:ext cx="3323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4×10 + 5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5" grpId="0" animBg="1"/>
      <p:bldP spid="36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753" y="2153147"/>
            <a:ext cx="4546091" cy="48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+ 2 + 3 + 4 + 5 + 6 + 7 + 8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4688835" y="1830721"/>
            <a:ext cx="312594" cy="546265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Left Bracket 28"/>
          <p:cNvSpPr/>
          <p:nvPr/>
        </p:nvSpPr>
        <p:spPr>
          <a:xfrm rot="16200000">
            <a:off x="4599665" y="2004103"/>
            <a:ext cx="360309" cy="1460662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4507351" y="675461"/>
            <a:ext cx="548155" cy="2621226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542607" y="989867"/>
            <a:ext cx="575448" cy="3663451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3825507" y="3402512"/>
            <a:ext cx="1775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4×9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5" grpId="0" animBg="1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79" y="2153147"/>
            <a:ext cx="4546091" cy="48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+ 2 + 3 + 4 + 5 + 6 + 7</a:t>
            </a:r>
          </a:p>
        </p:txBody>
      </p:sp>
      <p:sp>
        <p:nvSpPr>
          <p:cNvPr id="23" name="Left Bracket 22"/>
          <p:cNvSpPr/>
          <p:nvPr/>
        </p:nvSpPr>
        <p:spPr>
          <a:xfrm rot="5400000">
            <a:off x="4802861" y="2109866"/>
            <a:ext cx="214005" cy="8656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Left Bracket 28"/>
          <p:cNvSpPr/>
          <p:nvPr/>
        </p:nvSpPr>
        <p:spPr>
          <a:xfrm rot="16200000">
            <a:off x="4715362" y="2071836"/>
            <a:ext cx="212040" cy="1140031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4547924" y="882289"/>
            <a:ext cx="548155" cy="220756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542567" y="1270140"/>
            <a:ext cx="575448" cy="3099550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3825507" y="3402512"/>
            <a:ext cx="2222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3×8 + 4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  <p:bldP spid="35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99960" y="1063227"/>
          <a:ext cx="3917297" cy="3154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3×8 + 4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4×9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4×10 + 5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5×11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3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613572"/>
              </p:ext>
            </p:extLst>
          </p:nvPr>
        </p:nvGraphicFramePr>
        <p:xfrm>
          <a:off x="1699960" y="1063227"/>
          <a:ext cx="6268383" cy="3908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3×8 + 4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dirty="0"/>
                        <a:t>is</a:t>
                      </a:r>
                      <a:r>
                        <a:rPr lang="en-US" sz="3600" baseline="0" dirty="0"/>
                        <a:t> odd</a:t>
                      </a:r>
                      <a:endParaRPr lang="en-US" sz="3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n=8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4×9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 is even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11">
                <a:tc>
                  <a:txBody>
                    <a:bodyPr/>
                    <a:lstStyle/>
                    <a:p>
                      <a:r>
                        <a:rPr lang="en-US" sz="3600" dirty="0"/>
                        <a:t>n=9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4×10 + 5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 is odd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n=10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5×11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 is even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29" y="2495603"/>
            <a:ext cx="5255213" cy="4877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 + 2 + 3 + 4 + … + (n-3) + (n-2) + (n-1) + n</a:t>
            </a:r>
          </a:p>
        </p:txBody>
      </p:sp>
      <p:sp>
        <p:nvSpPr>
          <p:cNvPr id="29" name="Left Bracket 28"/>
          <p:cNvSpPr/>
          <p:nvPr/>
        </p:nvSpPr>
        <p:spPr>
          <a:xfrm rot="16200000">
            <a:off x="3895538" y="2416884"/>
            <a:ext cx="214006" cy="117370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3919302" y="1068072"/>
            <a:ext cx="548155" cy="252592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079523" y="1363307"/>
            <a:ext cx="575448" cy="368709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Left Bracket 35"/>
          <p:cNvSpPr/>
          <p:nvPr/>
        </p:nvSpPr>
        <p:spPr>
          <a:xfrm rot="5400000">
            <a:off x="4005336" y="-184740"/>
            <a:ext cx="856181" cy="471851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3415687" y="3744968"/>
            <a:ext cx="2551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(n/2)×(n+1)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2875" y="1060049"/>
            <a:ext cx="1873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When n is even</a:t>
            </a:r>
          </a:p>
        </p:txBody>
      </p:sp>
    </p:spTree>
    <p:extLst>
      <p:ext uri="{BB962C8B-B14F-4D97-AF65-F5344CB8AC3E}">
        <p14:creationId xmlns:p14="http://schemas.microsoft.com/office/powerpoint/2010/main" val="20680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36" grpId="0" animBg="1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815266"/>
              </p:ext>
            </p:extLst>
          </p:nvPr>
        </p:nvGraphicFramePr>
        <p:xfrm>
          <a:off x="1258784" y="1200150"/>
          <a:ext cx="589546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3×8 + 4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4×9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4×10 + 5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3600" dirty="0"/>
                        <a:t>5×11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1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029" y="2495603"/>
            <a:ext cx="5255213" cy="4877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 + 2 + 3 + 4 + … + (n-3) + (n-2) + (n-1) + n</a:t>
            </a:r>
          </a:p>
        </p:txBody>
      </p:sp>
      <p:sp>
        <p:nvSpPr>
          <p:cNvPr id="29" name="Left Bracket 28"/>
          <p:cNvSpPr/>
          <p:nvPr/>
        </p:nvSpPr>
        <p:spPr>
          <a:xfrm rot="16200000">
            <a:off x="3895538" y="2416884"/>
            <a:ext cx="214006" cy="117370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Left Bracket 32"/>
          <p:cNvSpPr/>
          <p:nvPr/>
        </p:nvSpPr>
        <p:spPr>
          <a:xfrm rot="5400000">
            <a:off x="3919302" y="1068072"/>
            <a:ext cx="548155" cy="252592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eft Bracket 34"/>
          <p:cNvSpPr/>
          <p:nvPr/>
        </p:nvSpPr>
        <p:spPr>
          <a:xfrm rot="16200000">
            <a:off x="4115149" y="1327681"/>
            <a:ext cx="575448" cy="3758349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Left Bracket 35"/>
          <p:cNvSpPr/>
          <p:nvPr/>
        </p:nvSpPr>
        <p:spPr>
          <a:xfrm rot="5400000">
            <a:off x="4005336" y="-184740"/>
            <a:ext cx="856181" cy="471851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7" name="TextBox 36"/>
          <p:cNvSpPr txBox="1"/>
          <p:nvPr/>
        </p:nvSpPr>
        <p:spPr>
          <a:xfrm>
            <a:off x="2074168" y="3744968"/>
            <a:ext cx="54773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((n-1)/2)×(n+1) + (n+1)/2</a:t>
            </a:r>
          </a:p>
          <a:p>
            <a:r>
              <a:rPr lang="en-US" sz="3300" dirty="0"/>
              <a:t>= (n (n+1))/2</a:t>
            </a:r>
          </a:p>
          <a:p>
            <a:endParaRPr lang="en-US" sz="3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2875" y="1060049"/>
            <a:ext cx="1873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When n is odd</a:t>
            </a:r>
          </a:p>
        </p:txBody>
      </p:sp>
      <p:sp>
        <p:nvSpPr>
          <p:cNvPr id="13" name="Left Bracket 12"/>
          <p:cNvSpPr/>
          <p:nvPr/>
        </p:nvSpPr>
        <p:spPr>
          <a:xfrm rot="5400000">
            <a:off x="3778168" y="2454826"/>
            <a:ext cx="214005" cy="86567"/>
          </a:xfrm>
          <a:prstGeom prst="leftBracket">
            <a:avLst>
              <a:gd name="adj" fmla="val 704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7963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36" grpId="0" animBg="1"/>
      <p:bldP spid="37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formula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3008"/>
              </p:ext>
            </p:extLst>
          </p:nvPr>
        </p:nvGraphicFramePr>
        <p:xfrm>
          <a:off x="1460665" y="1200150"/>
          <a:ext cx="5693581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3×8 + 4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4×9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3600" dirty="0"/>
                        <a:t>4×10 + 5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3600" dirty="0"/>
                        <a:t>5×11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n(n+1)/2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bit is 0 or 1 (just two different “letters” or “symbols”)</a:t>
            </a:r>
          </a:p>
          <a:p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bits can represent 2</a:t>
            </a:r>
            <a:r>
              <a:rPr lang="en-US" baseline="30000" dirty="0"/>
              <a:t>n</a:t>
            </a:r>
            <a:r>
              <a:rPr lang="en-US" dirty="0"/>
              <a:t> distinct things</a:t>
            </a:r>
          </a:p>
          <a:p>
            <a:pPr lvl="1"/>
            <a:r>
              <a:rPr lang="en-US" dirty="0"/>
              <a:t>For example, the numbers 0 through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r>
              <a:rPr lang="en-US" dirty="0"/>
              <a:t>2</a:t>
            </a:r>
            <a:r>
              <a:rPr lang="en-US" baseline="30000" dirty="0"/>
              <a:t>10</a:t>
            </a:r>
            <a:r>
              <a:rPr lang="en-US" dirty="0"/>
              <a:t> is 1024 (“about a thousand”, kilo in CSE speak)</a:t>
            </a:r>
          </a:p>
          <a:p>
            <a:r>
              <a:rPr lang="en-US" dirty="0"/>
              <a:t>2</a:t>
            </a:r>
            <a:r>
              <a:rPr lang="en-US" baseline="30000" dirty="0"/>
              <a:t>20</a:t>
            </a:r>
            <a:r>
              <a:rPr lang="en-US" dirty="0"/>
              <a:t> is “about a million”, mega in CSE speak</a:t>
            </a:r>
          </a:p>
          <a:p>
            <a:r>
              <a:rPr lang="en-US" dirty="0"/>
              <a:t>2</a:t>
            </a:r>
            <a:r>
              <a:rPr lang="en-US" baseline="30000" dirty="0"/>
              <a:t>30</a:t>
            </a:r>
            <a:r>
              <a:rPr lang="en-US" dirty="0"/>
              <a:t> is “about a billion”, giga in CSE speak								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pattern seems pretty clear</a:t>
                </a:r>
              </a:p>
              <a:p>
                <a:pPr lvl="1"/>
                <a:r>
                  <a:rPr lang="en-US" dirty="0"/>
                  <a:t>Is there any reason to think it changes?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But we want something for </a:t>
                </a:r>
                <a:r>
                  <a:rPr lang="en-US" dirty="0">
                    <a:solidFill>
                      <a:srgbClr val="3366FF"/>
                    </a:solidFill>
                  </a:rPr>
                  <a:t>any</a:t>
                </a:r>
                <a:r>
                  <a:rPr lang="en-US" dirty="0"/>
                  <a:t> </a:t>
                </a:r>
                <a:r>
                  <a:rPr lang="en-US" i="1" dirty="0"/>
                  <a:t>n ≥ 1</a:t>
                </a:r>
              </a:p>
              <a:p>
                <a:r>
                  <a:rPr lang="en-US" i="1" dirty="0"/>
                  <a:t>Why can’t we just stop 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B2D9-0525-0B64-4DE5-6EB524AA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false conjectures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6658-5D6D-06C4-638B-337419FA8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Borwein</a:t>
            </a:r>
            <a:r>
              <a:rPr lang="en-US" dirty="0"/>
              <a:t> integral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406BE-71C7-B5A5-4C8E-93C98938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9" y="1265710"/>
            <a:ext cx="2273300" cy="63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C80BD-EFF9-E050-CAAA-12EE1B4B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9" y="2015254"/>
            <a:ext cx="36322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D73F8-00BD-01B1-8BC0-DFFC70454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8" y="2980009"/>
            <a:ext cx="7772400" cy="1795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5A6AE2-617C-0B2D-42E2-A760843E3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017" y="1195105"/>
            <a:ext cx="29464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C25A2-B9BC-222F-697E-AC7A7AFEB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168" y="1988962"/>
            <a:ext cx="4127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a conjecture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pattern seems pretty clear</a:t>
            </a:r>
          </a:p>
          <a:p>
            <a:pPr lvl="1"/>
            <a:r>
              <a:rPr lang="en-US" dirty="0"/>
              <a:t>Is there any reason to think it changes?</a:t>
            </a:r>
          </a:p>
          <a:p>
            <a:r>
              <a:rPr lang="en-US" dirty="0"/>
              <a:t>But we want something for </a:t>
            </a:r>
            <a:r>
              <a:rPr lang="en-US" i="1" dirty="0">
                <a:solidFill>
                  <a:srgbClr val="3366FF"/>
                </a:solidFill>
              </a:rPr>
              <a:t>any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i="1" dirty="0"/>
              <a:t>n ≥ 1</a:t>
            </a:r>
          </a:p>
          <a:p>
            <a:r>
              <a:rPr lang="en-US" dirty="0"/>
              <a:t>A mathematical approach is </a:t>
            </a:r>
            <a:r>
              <a:rPr lang="en-US" i="1" dirty="0">
                <a:solidFill>
                  <a:srgbClr val="3366FF"/>
                </a:solidFill>
              </a:rPr>
              <a:t>skeptical</a:t>
            </a:r>
          </a:p>
          <a:p>
            <a:r>
              <a:rPr lang="en-US" dirty="0"/>
              <a:t>All we know is </a:t>
            </a:r>
            <a:r>
              <a:rPr lang="en-US" i="1" dirty="0"/>
              <a:t>n(n+1)/2</a:t>
            </a:r>
            <a:r>
              <a:rPr lang="en-US" dirty="0"/>
              <a:t> works for 7 to 10</a:t>
            </a:r>
          </a:p>
          <a:p>
            <a:r>
              <a:rPr lang="en-US" dirty="0"/>
              <a:t>We must </a:t>
            </a:r>
            <a:r>
              <a:rPr lang="en-US" i="1" dirty="0">
                <a:solidFill>
                  <a:srgbClr val="3366FF"/>
                </a:solidFill>
              </a:rPr>
              <a:t>prove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the formula works in all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5151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Prove the formula works for all cases.</a:t>
            </a:r>
          </a:p>
          <a:p>
            <a:r>
              <a:rPr lang="en-US" dirty="0"/>
              <a:t>Induction proofs have four components: </a:t>
            </a:r>
          </a:p>
          <a:p>
            <a:pPr marL="385763" indent="-385763">
              <a:buAutoNum type="arabicPeriod"/>
            </a:pPr>
            <a:r>
              <a:rPr lang="en-US" dirty="0"/>
              <a:t>Relationship that you want to prove, e.g.,</a:t>
            </a:r>
            <a:r>
              <a:rPr lang="en-US" i="1" dirty="0"/>
              <a:t> sum of integers from 1 to n = n(n+1)/2 </a:t>
            </a:r>
          </a:p>
          <a:p>
            <a:pPr marL="385763" indent="-385763">
              <a:buAutoNum type="arabicPeriod"/>
            </a:pPr>
            <a:r>
              <a:rPr lang="en-US" dirty="0"/>
              <a:t>The base case (usually "let n = 1"), </a:t>
            </a:r>
          </a:p>
          <a:p>
            <a:pPr marL="385763" indent="-385763">
              <a:buAutoNum type="arabicPeriod"/>
            </a:pPr>
            <a:r>
              <a:rPr lang="en-US" dirty="0"/>
              <a:t>The assumption step (“assume true for n = k") </a:t>
            </a:r>
          </a:p>
          <a:p>
            <a:pPr marL="385763" indent="-385763">
              <a:buAutoNum type="arabicPeriod"/>
            </a:pPr>
            <a:r>
              <a:rPr lang="en-US" dirty="0"/>
              <a:t>The induction step (“now let n = k + 1").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are just </a:t>
            </a:r>
            <a:r>
              <a:rPr lang="en-US" i="1" dirty="0">
                <a:solidFill>
                  <a:srgbClr val="3366FF"/>
                </a:solidFill>
              </a:rPr>
              <a:t>variables</a:t>
            </a:r>
            <a:r>
              <a:rPr lang="en-US" dirty="0"/>
              <a:t>!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P(n) = sum of integers from 1 to n</a:t>
            </a:r>
          </a:p>
          <a:p>
            <a:r>
              <a:rPr lang="en-US" dirty="0"/>
              <a:t>We need to do</a:t>
            </a:r>
          </a:p>
          <a:p>
            <a:pPr lvl="1"/>
            <a:r>
              <a:rPr lang="en-US" dirty="0"/>
              <a:t>Base case</a:t>
            </a:r>
          </a:p>
          <a:p>
            <a:pPr lvl="1"/>
            <a:r>
              <a:rPr lang="en-US" dirty="0"/>
              <a:t>Assumption</a:t>
            </a:r>
          </a:p>
          <a:p>
            <a:pPr lvl="1"/>
            <a:r>
              <a:rPr lang="en-US" dirty="0"/>
              <a:t>Induction step</a:t>
            </a:r>
          </a:p>
          <a:p>
            <a:pPr marL="342900" lvl="1"/>
            <a:endParaRPr lang="en-US" dirty="0"/>
          </a:p>
          <a:p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are just </a:t>
            </a:r>
            <a:r>
              <a:rPr lang="en-US" i="1" dirty="0">
                <a:solidFill>
                  <a:srgbClr val="3366FF"/>
                </a:solidFill>
              </a:rPr>
              <a:t>variables</a:t>
            </a:r>
            <a:r>
              <a:rPr lang="en-US" dirty="0"/>
              <a:t>!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5896" y="1582535"/>
            <a:ext cx="2622004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prove for P(1)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7206" y="2103547"/>
            <a:ext cx="2339383" cy="5770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assume for P(k)</a:t>
            </a:r>
          </a:p>
          <a:p>
            <a:endParaRPr lang="en-US" sz="1050" i="1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8792" y="2562175"/>
            <a:ext cx="20762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/>
              <a:t>show for P(k+1)</a:t>
            </a:r>
          </a:p>
        </p:txBody>
      </p:sp>
    </p:spTree>
    <p:extLst>
      <p:ext uri="{BB962C8B-B14F-4D97-AF65-F5344CB8AC3E}">
        <p14:creationId xmlns:p14="http://schemas.microsoft.com/office/powerpoint/2010/main" val="1062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02470"/>
            <a:ext cx="8377238" cy="2800752"/>
          </a:xfrm>
        </p:spPr>
        <p:txBody>
          <a:bodyPr/>
          <a:lstStyle/>
          <a:p>
            <a:r>
              <a:rPr lang="en-US" dirty="0"/>
              <a:t>P(n) = sum of integers from 1 to n</a:t>
            </a:r>
          </a:p>
          <a:p>
            <a:r>
              <a:rPr lang="en-US" dirty="0"/>
              <a:t>We need to do</a:t>
            </a:r>
          </a:p>
          <a:p>
            <a:pPr lvl="1"/>
            <a:r>
              <a:rPr lang="en-US" dirty="0"/>
              <a:t>Base case</a:t>
            </a:r>
          </a:p>
          <a:p>
            <a:pPr lvl="1"/>
            <a:r>
              <a:rPr lang="en-US" dirty="0"/>
              <a:t>Assumption</a:t>
            </a:r>
          </a:p>
          <a:p>
            <a:pPr lvl="1"/>
            <a:r>
              <a:rPr lang="en-US" dirty="0"/>
              <a:t>Induction step</a:t>
            </a:r>
          </a:p>
          <a:p>
            <a:pPr marL="342900" lvl="1"/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1" name="Donut 20"/>
          <p:cNvSpPr/>
          <p:nvPr/>
        </p:nvSpPr>
        <p:spPr>
          <a:xfrm>
            <a:off x="1687311" y="4042089"/>
            <a:ext cx="531940" cy="531940"/>
          </a:xfrm>
          <a:prstGeom prst="donut">
            <a:avLst>
              <a:gd name="adj" fmla="val 7415"/>
            </a:avLst>
          </a:prstGeom>
          <a:ln w="952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09983" y="3756451"/>
            <a:ext cx="736057" cy="409337"/>
          </a:xfrm>
          <a:custGeom>
            <a:avLst/>
            <a:gdLst>
              <a:gd name="connsiteX0" fmla="*/ 0 w 1047385"/>
              <a:gd name="connsiteY0" fmla="*/ 20664 h 22589"/>
              <a:gd name="connsiteX1" fmla="*/ 1047385 w 1047385"/>
              <a:gd name="connsiteY1" fmla="*/ 4171 h 22589"/>
              <a:gd name="connsiteX0" fmla="*/ 0 w 783477"/>
              <a:gd name="connsiteY0" fmla="*/ 0 h 313367"/>
              <a:gd name="connsiteX1" fmla="*/ 783477 w 783477"/>
              <a:gd name="connsiteY1" fmla="*/ 313367 h 313367"/>
              <a:gd name="connsiteX0" fmla="*/ 0 w 989656"/>
              <a:gd name="connsiteY0" fmla="*/ 0 h 338107"/>
              <a:gd name="connsiteX1" fmla="*/ 989656 w 989656"/>
              <a:gd name="connsiteY1" fmla="*/ 338107 h 338107"/>
              <a:gd name="connsiteX0" fmla="*/ 0 w 931926"/>
              <a:gd name="connsiteY0" fmla="*/ 0 h 140191"/>
              <a:gd name="connsiteX1" fmla="*/ 931926 w 931926"/>
              <a:gd name="connsiteY1" fmla="*/ 140191 h 140191"/>
              <a:gd name="connsiteX0" fmla="*/ 0 w 931926"/>
              <a:gd name="connsiteY0" fmla="*/ 256839 h 397030"/>
              <a:gd name="connsiteX1" fmla="*/ 931926 w 931926"/>
              <a:gd name="connsiteY1" fmla="*/ 397030 h 397030"/>
              <a:gd name="connsiteX0" fmla="*/ 0 w 940173"/>
              <a:gd name="connsiteY0" fmla="*/ 338918 h 363658"/>
              <a:gd name="connsiteX1" fmla="*/ 940173 w 940173"/>
              <a:gd name="connsiteY1" fmla="*/ 363658 h 363658"/>
              <a:gd name="connsiteX0" fmla="*/ 0 w 940173"/>
              <a:gd name="connsiteY0" fmla="*/ 486084 h 510824"/>
              <a:gd name="connsiteX1" fmla="*/ 940173 w 940173"/>
              <a:gd name="connsiteY1" fmla="*/ 510824 h 510824"/>
              <a:gd name="connsiteX0" fmla="*/ 0 w 940173"/>
              <a:gd name="connsiteY0" fmla="*/ 370704 h 395444"/>
              <a:gd name="connsiteX1" fmla="*/ 940173 w 940173"/>
              <a:gd name="connsiteY1" fmla="*/ 395444 h 395444"/>
              <a:gd name="connsiteX0" fmla="*/ 0 w 940173"/>
              <a:gd name="connsiteY0" fmla="*/ 476403 h 501143"/>
              <a:gd name="connsiteX1" fmla="*/ 940173 w 940173"/>
              <a:gd name="connsiteY1" fmla="*/ 501143 h 501143"/>
              <a:gd name="connsiteX0" fmla="*/ 0 w 981408"/>
              <a:gd name="connsiteY0" fmla="*/ 380852 h 545782"/>
              <a:gd name="connsiteX1" fmla="*/ 981408 w 981408"/>
              <a:gd name="connsiteY1" fmla="*/ 545782 h 54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408" h="545782">
                <a:moveTo>
                  <a:pt x="0" y="380852"/>
                </a:moveTo>
                <a:cubicBezTo>
                  <a:pt x="63916" y="260590"/>
                  <a:pt x="591045" y="-502899"/>
                  <a:pt x="981408" y="545782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n>
                <a:solidFill>
                  <a:schemeClr val="tx1"/>
                </a:solidFill>
                <a:tailEnd type="triangle"/>
              </a:ln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70716" y="3762653"/>
            <a:ext cx="637091" cy="409338"/>
          </a:xfrm>
          <a:custGeom>
            <a:avLst/>
            <a:gdLst>
              <a:gd name="connsiteX0" fmla="*/ 0 w 1047385"/>
              <a:gd name="connsiteY0" fmla="*/ 20664 h 22589"/>
              <a:gd name="connsiteX1" fmla="*/ 1047385 w 1047385"/>
              <a:gd name="connsiteY1" fmla="*/ 4171 h 22589"/>
              <a:gd name="connsiteX0" fmla="*/ 0 w 783477"/>
              <a:gd name="connsiteY0" fmla="*/ 0 h 313367"/>
              <a:gd name="connsiteX1" fmla="*/ 783477 w 783477"/>
              <a:gd name="connsiteY1" fmla="*/ 313367 h 313367"/>
              <a:gd name="connsiteX0" fmla="*/ 0 w 989656"/>
              <a:gd name="connsiteY0" fmla="*/ 0 h 338107"/>
              <a:gd name="connsiteX1" fmla="*/ 989656 w 989656"/>
              <a:gd name="connsiteY1" fmla="*/ 338107 h 338107"/>
              <a:gd name="connsiteX0" fmla="*/ 0 w 931926"/>
              <a:gd name="connsiteY0" fmla="*/ 0 h 140191"/>
              <a:gd name="connsiteX1" fmla="*/ 931926 w 931926"/>
              <a:gd name="connsiteY1" fmla="*/ 140191 h 140191"/>
              <a:gd name="connsiteX0" fmla="*/ 0 w 931926"/>
              <a:gd name="connsiteY0" fmla="*/ 256839 h 397030"/>
              <a:gd name="connsiteX1" fmla="*/ 931926 w 931926"/>
              <a:gd name="connsiteY1" fmla="*/ 397030 h 397030"/>
              <a:gd name="connsiteX0" fmla="*/ 0 w 940173"/>
              <a:gd name="connsiteY0" fmla="*/ 338918 h 363658"/>
              <a:gd name="connsiteX1" fmla="*/ 940173 w 940173"/>
              <a:gd name="connsiteY1" fmla="*/ 363658 h 363658"/>
              <a:gd name="connsiteX0" fmla="*/ 0 w 940173"/>
              <a:gd name="connsiteY0" fmla="*/ 486084 h 510824"/>
              <a:gd name="connsiteX1" fmla="*/ 940173 w 940173"/>
              <a:gd name="connsiteY1" fmla="*/ 510824 h 510824"/>
              <a:gd name="connsiteX0" fmla="*/ 0 w 940173"/>
              <a:gd name="connsiteY0" fmla="*/ 370704 h 395444"/>
              <a:gd name="connsiteX1" fmla="*/ 940173 w 940173"/>
              <a:gd name="connsiteY1" fmla="*/ 395444 h 395444"/>
              <a:gd name="connsiteX0" fmla="*/ 0 w 940173"/>
              <a:gd name="connsiteY0" fmla="*/ 476403 h 501143"/>
              <a:gd name="connsiteX1" fmla="*/ 940173 w 940173"/>
              <a:gd name="connsiteY1" fmla="*/ 501143 h 501143"/>
              <a:gd name="connsiteX0" fmla="*/ 0 w 981408"/>
              <a:gd name="connsiteY0" fmla="*/ 380852 h 545782"/>
              <a:gd name="connsiteX1" fmla="*/ 981408 w 981408"/>
              <a:gd name="connsiteY1" fmla="*/ 545782 h 545782"/>
              <a:gd name="connsiteX0" fmla="*/ 0 w 849454"/>
              <a:gd name="connsiteY0" fmla="*/ 488097 h 496343"/>
              <a:gd name="connsiteX1" fmla="*/ 849454 w 849454"/>
              <a:gd name="connsiteY1" fmla="*/ 496343 h 4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454" h="496343">
                <a:moveTo>
                  <a:pt x="0" y="488097"/>
                </a:moveTo>
                <a:cubicBezTo>
                  <a:pt x="63916" y="367835"/>
                  <a:pt x="459091" y="-552338"/>
                  <a:pt x="849454" y="4963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n>
                <a:solidFill>
                  <a:schemeClr val="tx1"/>
                </a:solidFill>
                <a:tailEnd type="triangle"/>
              </a:ln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9815" y="3750265"/>
            <a:ext cx="637091" cy="409338"/>
          </a:xfrm>
          <a:custGeom>
            <a:avLst/>
            <a:gdLst>
              <a:gd name="connsiteX0" fmla="*/ 0 w 1047385"/>
              <a:gd name="connsiteY0" fmla="*/ 20664 h 22589"/>
              <a:gd name="connsiteX1" fmla="*/ 1047385 w 1047385"/>
              <a:gd name="connsiteY1" fmla="*/ 4171 h 22589"/>
              <a:gd name="connsiteX0" fmla="*/ 0 w 783477"/>
              <a:gd name="connsiteY0" fmla="*/ 0 h 313367"/>
              <a:gd name="connsiteX1" fmla="*/ 783477 w 783477"/>
              <a:gd name="connsiteY1" fmla="*/ 313367 h 313367"/>
              <a:gd name="connsiteX0" fmla="*/ 0 w 989656"/>
              <a:gd name="connsiteY0" fmla="*/ 0 h 338107"/>
              <a:gd name="connsiteX1" fmla="*/ 989656 w 989656"/>
              <a:gd name="connsiteY1" fmla="*/ 338107 h 338107"/>
              <a:gd name="connsiteX0" fmla="*/ 0 w 931926"/>
              <a:gd name="connsiteY0" fmla="*/ 0 h 140191"/>
              <a:gd name="connsiteX1" fmla="*/ 931926 w 931926"/>
              <a:gd name="connsiteY1" fmla="*/ 140191 h 140191"/>
              <a:gd name="connsiteX0" fmla="*/ 0 w 931926"/>
              <a:gd name="connsiteY0" fmla="*/ 256839 h 397030"/>
              <a:gd name="connsiteX1" fmla="*/ 931926 w 931926"/>
              <a:gd name="connsiteY1" fmla="*/ 397030 h 397030"/>
              <a:gd name="connsiteX0" fmla="*/ 0 w 940173"/>
              <a:gd name="connsiteY0" fmla="*/ 338918 h 363658"/>
              <a:gd name="connsiteX1" fmla="*/ 940173 w 940173"/>
              <a:gd name="connsiteY1" fmla="*/ 363658 h 363658"/>
              <a:gd name="connsiteX0" fmla="*/ 0 w 940173"/>
              <a:gd name="connsiteY0" fmla="*/ 486084 h 510824"/>
              <a:gd name="connsiteX1" fmla="*/ 940173 w 940173"/>
              <a:gd name="connsiteY1" fmla="*/ 510824 h 510824"/>
              <a:gd name="connsiteX0" fmla="*/ 0 w 940173"/>
              <a:gd name="connsiteY0" fmla="*/ 370704 h 395444"/>
              <a:gd name="connsiteX1" fmla="*/ 940173 w 940173"/>
              <a:gd name="connsiteY1" fmla="*/ 395444 h 395444"/>
              <a:gd name="connsiteX0" fmla="*/ 0 w 940173"/>
              <a:gd name="connsiteY0" fmla="*/ 476403 h 501143"/>
              <a:gd name="connsiteX1" fmla="*/ 940173 w 940173"/>
              <a:gd name="connsiteY1" fmla="*/ 501143 h 501143"/>
              <a:gd name="connsiteX0" fmla="*/ 0 w 981408"/>
              <a:gd name="connsiteY0" fmla="*/ 380852 h 545782"/>
              <a:gd name="connsiteX1" fmla="*/ 981408 w 981408"/>
              <a:gd name="connsiteY1" fmla="*/ 545782 h 545782"/>
              <a:gd name="connsiteX0" fmla="*/ 0 w 849454"/>
              <a:gd name="connsiteY0" fmla="*/ 488097 h 496343"/>
              <a:gd name="connsiteX1" fmla="*/ 849454 w 849454"/>
              <a:gd name="connsiteY1" fmla="*/ 496343 h 4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454" h="496343">
                <a:moveTo>
                  <a:pt x="0" y="488097"/>
                </a:moveTo>
                <a:cubicBezTo>
                  <a:pt x="63916" y="367835"/>
                  <a:pt x="459091" y="-552338"/>
                  <a:pt x="849454" y="4963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n>
                <a:solidFill>
                  <a:schemeClr val="tx1"/>
                </a:solidFill>
                <a:tailEnd type="triangle"/>
              </a:ln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032910" y="3762653"/>
            <a:ext cx="637091" cy="409338"/>
          </a:xfrm>
          <a:custGeom>
            <a:avLst/>
            <a:gdLst>
              <a:gd name="connsiteX0" fmla="*/ 0 w 1047385"/>
              <a:gd name="connsiteY0" fmla="*/ 20664 h 22589"/>
              <a:gd name="connsiteX1" fmla="*/ 1047385 w 1047385"/>
              <a:gd name="connsiteY1" fmla="*/ 4171 h 22589"/>
              <a:gd name="connsiteX0" fmla="*/ 0 w 783477"/>
              <a:gd name="connsiteY0" fmla="*/ 0 h 313367"/>
              <a:gd name="connsiteX1" fmla="*/ 783477 w 783477"/>
              <a:gd name="connsiteY1" fmla="*/ 313367 h 313367"/>
              <a:gd name="connsiteX0" fmla="*/ 0 w 989656"/>
              <a:gd name="connsiteY0" fmla="*/ 0 h 338107"/>
              <a:gd name="connsiteX1" fmla="*/ 989656 w 989656"/>
              <a:gd name="connsiteY1" fmla="*/ 338107 h 338107"/>
              <a:gd name="connsiteX0" fmla="*/ 0 w 931926"/>
              <a:gd name="connsiteY0" fmla="*/ 0 h 140191"/>
              <a:gd name="connsiteX1" fmla="*/ 931926 w 931926"/>
              <a:gd name="connsiteY1" fmla="*/ 140191 h 140191"/>
              <a:gd name="connsiteX0" fmla="*/ 0 w 931926"/>
              <a:gd name="connsiteY0" fmla="*/ 256839 h 397030"/>
              <a:gd name="connsiteX1" fmla="*/ 931926 w 931926"/>
              <a:gd name="connsiteY1" fmla="*/ 397030 h 397030"/>
              <a:gd name="connsiteX0" fmla="*/ 0 w 940173"/>
              <a:gd name="connsiteY0" fmla="*/ 338918 h 363658"/>
              <a:gd name="connsiteX1" fmla="*/ 940173 w 940173"/>
              <a:gd name="connsiteY1" fmla="*/ 363658 h 363658"/>
              <a:gd name="connsiteX0" fmla="*/ 0 w 940173"/>
              <a:gd name="connsiteY0" fmla="*/ 486084 h 510824"/>
              <a:gd name="connsiteX1" fmla="*/ 940173 w 940173"/>
              <a:gd name="connsiteY1" fmla="*/ 510824 h 510824"/>
              <a:gd name="connsiteX0" fmla="*/ 0 w 940173"/>
              <a:gd name="connsiteY0" fmla="*/ 370704 h 395444"/>
              <a:gd name="connsiteX1" fmla="*/ 940173 w 940173"/>
              <a:gd name="connsiteY1" fmla="*/ 395444 h 395444"/>
              <a:gd name="connsiteX0" fmla="*/ 0 w 940173"/>
              <a:gd name="connsiteY0" fmla="*/ 476403 h 501143"/>
              <a:gd name="connsiteX1" fmla="*/ 940173 w 940173"/>
              <a:gd name="connsiteY1" fmla="*/ 501143 h 501143"/>
              <a:gd name="connsiteX0" fmla="*/ 0 w 981408"/>
              <a:gd name="connsiteY0" fmla="*/ 380852 h 545782"/>
              <a:gd name="connsiteX1" fmla="*/ 981408 w 981408"/>
              <a:gd name="connsiteY1" fmla="*/ 545782 h 545782"/>
              <a:gd name="connsiteX0" fmla="*/ 0 w 849454"/>
              <a:gd name="connsiteY0" fmla="*/ 488097 h 496343"/>
              <a:gd name="connsiteX1" fmla="*/ 849454 w 849454"/>
              <a:gd name="connsiteY1" fmla="*/ 496343 h 4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454" h="496343">
                <a:moveTo>
                  <a:pt x="0" y="488097"/>
                </a:moveTo>
                <a:cubicBezTo>
                  <a:pt x="63916" y="367835"/>
                  <a:pt x="459091" y="-552338"/>
                  <a:pt x="849454" y="4963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n>
                <a:solidFill>
                  <a:schemeClr val="tx1"/>
                </a:solidFill>
                <a:tailEnd type="triangle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0796" y="1663925"/>
            <a:ext cx="2339383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prove for P(1)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1763" y="2121627"/>
            <a:ext cx="2339383" cy="900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assume for P(k)</a:t>
            </a:r>
            <a:endParaRPr lang="en-US" sz="2100" dirty="0"/>
          </a:p>
          <a:p>
            <a:endParaRPr lang="en-US" sz="2100" i="1" dirty="0"/>
          </a:p>
          <a:p>
            <a:endParaRPr lang="en-US" sz="1050" i="1" dirty="0"/>
          </a:p>
        </p:txBody>
      </p:sp>
      <p:sp>
        <p:nvSpPr>
          <p:cNvPr id="35" name="Rectangle 34"/>
          <p:cNvSpPr/>
          <p:nvPr/>
        </p:nvSpPr>
        <p:spPr>
          <a:xfrm>
            <a:off x="3239160" y="2476742"/>
            <a:ext cx="20762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/>
              <a:t>show for P(k+1)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DB0F6-7CDC-7B18-8F43-56A9E0E47FC0}"/>
              </a:ext>
            </a:extLst>
          </p:cNvPr>
          <p:cNvSpPr txBox="1"/>
          <p:nvPr/>
        </p:nvSpPr>
        <p:spPr>
          <a:xfrm>
            <a:off x="1867014" y="4156024"/>
            <a:ext cx="16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18D8-2BC0-B255-C81D-7F270EA2E61E}"/>
              </a:ext>
            </a:extLst>
          </p:cNvPr>
          <p:cNvSpPr txBox="1"/>
          <p:nvPr/>
        </p:nvSpPr>
        <p:spPr>
          <a:xfrm>
            <a:off x="2494711" y="4165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B985A-0D60-8EBA-52E7-FE492FBF1BEA}"/>
              </a:ext>
            </a:extLst>
          </p:cNvPr>
          <p:cNvSpPr txBox="1"/>
          <p:nvPr/>
        </p:nvSpPr>
        <p:spPr>
          <a:xfrm flipH="1">
            <a:off x="2798991" y="4169200"/>
            <a:ext cx="104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495C9-596C-EE33-40AB-70164128CABC}"/>
              </a:ext>
            </a:extLst>
          </p:cNvPr>
          <p:cNvSpPr txBox="1"/>
          <p:nvPr/>
        </p:nvSpPr>
        <p:spPr>
          <a:xfrm>
            <a:off x="3843154" y="41754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0C0CF-EC53-13DB-16D3-CD3F912CC046}"/>
              </a:ext>
            </a:extLst>
          </p:cNvPr>
          <p:cNvSpPr txBox="1"/>
          <p:nvPr/>
        </p:nvSpPr>
        <p:spPr>
          <a:xfrm>
            <a:off x="4470180" y="4120739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13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</a:t>
            </a:r>
            <a:r>
              <a:rPr lang="en-US" i="1" dirty="0"/>
              <a:t>P(n) = n(n+1)/2</a:t>
            </a:r>
            <a:endParaRPr lang="en-US" dirty="0"/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P(1) = 1</a:t>
            </a:r>
          </a:p>
          <a:p>
            <a:pPr lvl="1"/>
            <a:r>
              <a:rPr lang="en-US" dirty="0"/>
              <a:t>1(1+1)/2 = 1(2)/2 = 1(1) =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2157" y="1184968"/>
            <a:ext cx="165148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2450" dirty="0"/>
          </a:p>
        </p:txBody>
      </p:sp>
    </p:spTree>
    <p:extLst>
      <p:ext uri="{BB962C8B-B14F-4D97-AF65-F5344CB8AC3E}">
        <p14:creationId xmlns:p14="http://schemas.microsoft.com/office/powerpoint/2010/main" val="6605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/>
              <a:t>= 1 + 2 + … + k + (k+1)</a:t>
            </a:r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</a:t>
            </a:r>
            <a:r>
              <a:rPr lang="en-US" i="1" dirty="0">
                <a:solidFill>
                  <a:srgbClr val="0000FF"/>
                </a:solidFill>
              </a:rPr>
              <a:t>k(k+1)/2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/>
              <a:t>= </a:t>
            </a:r>
            <a:r>
              <a:rPr lang="en-US" i="1" dirty="0">
                <a:solidFill>
                  <a:srgbClr val="0000FF"/>
                </a:solidFill>
              </a:rPr>
              <a:t>1 + 2 + … + k</a:t>
            </a:r>
            <a:r>
              <a:rPr lang="en-US" i="1" dirty="0"/>
              <a:t> + (k+1)</a:t>
            </a:r>
          </a:p>
          <a:p>
            <a:pPr marL="342900" lvl="1"/>
            <a:r>
              <a:rPr lang="en-US" i="1" dirty="0"/>
              <a:t>= </a:t>
            </a:r>
            <a:r>
              <a:rPr lang="en-US" i="1" dirty="0">
                <a:solidFill>
                  <a:srgbClr val="0000FF"/>
                </a:solidFill>
              </a:rPr>
              <a:t>k(k+1)/2</a:t>
            </a:r>
            <a:r>
              <a:rPr lang="en-US" i="1" dirty="0"/>
              <a:t> + (k+1)</a:t>
            </a: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1 + 2 + … + k + 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k(k+1)/2 + </a:t>
            </a:r>
            <a:r>
              <a:rPr lang="en-US" i="1" dirty="0">
                <a:solidFill>
                  <a:srgbClr val="E46C0A"/>
                </a:solidFill>
              </a:rPr>
              <a:t>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k(k+1)/2 +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rgbClr val="E46C0A"/>
                </a:solidFill>
              </a:rPr>
              <a:t>(k+1)/2</a:t>
            </a:r>
            <a:endParaRPr lang="en-US" dirty="0">
              <a:solidFill>
                <a:srgbClr val="E46C0A"/>
              </a:solidFill>
            </a:endParaRPr>
          </a:p>
          <a:p>
            <a:pPr lvl="1"/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std::uint32_t?</a:t>
                </a:r>
              </a:p>
              <a:p>
                <a:pPr lvl="1"/>
                <a:r>
                  <a:rPr lang="en-US" dirty="0"/>
                  <a:t>Min: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Max: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(unsigned int)</a:t>
                </a:r>
              </a:p>
              <a:p>
                <a:r>
                  <a:rPr lang="en-US" dirty="0"/>
                  <a:t>std::int32_t?</a:t>
                </a:r>
              </a:p>
              <a:p>
                <a:pPr lvl="1"/>
                <a:r>
                  <a:rPr lang="en-US" dirty="0"/>
                  <a:t>Min: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dirty="0"/>
                  <a:t> Max: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(int)</a:t>
                </a:r>
              </a:p>
              <a:p>
                <a:r>
                  <a:rPr lang="en-US" dirty="0"/>
                  <a:t>std::uint64_t?</a:t>
                </a:r>
              </a:p>
              <a:p>
                <a:pPr lvl="1"/>
                <a:r>
                  <a:rPr lang="en-US" dirty="0"/>
                  <a:t>Min: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Max: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(unsigned long)</a:t>
                </a:r>
              </a:p>
              <a:p>
                <a:r>
                  <a:rPr lang="en-US" dirty="0"/>
                  <a:t>std::uint8_t?</a:t>
                </a:r>
              </a:p>
              <a:p>
                <a:pPr lvl="1"/>
                <a:r>
                  <a:rPr lang="en-US" dirty="0"/>
                  <a:t>Min: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Max: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(unsigned char)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1 + 2 + … + k + (k+1)</a:t>
            </a:r>
          </a:p>
          <a:p>
            <a:pPr marL="342900" lvl="1"/>
            <a:r>
              <a:rPr lang="en-US" i="1" dirty="0"/>
              <a:t>= k(k+1)/2 + (k+1)</a:t>
            </a:r>
          </a:p>
          <a:p>
            <a:pPr marL="342900" lvl="1"/>
            <a:r>
              <a:rPr lang="en-US" i="1" dirty="0"/>
              <a:t>= k(k+1)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/2</a:t>
            </a:r>
            <a:r>
              <a:rPr lang="en-US" i="1" dirty="0"/>
              <a:t> + 2(k+1)</a:t>
            </a:r>
            <a:r>
              <a:rPr lang="en-US" i="1" dirty="0">
                <a:solidFill>
                  <a:srgbClr val="E46C0A"/>
                </a:solidFill>
              </a:rPr>
              <a:t>/2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3500" y="3394961"/>
            <a:ext cx="3129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i="1" dirty="0"/>
              <a:t>= (k(k+1) + 2(k+1))</a:t>
            </a:r>
            <a:r>
              <a:rPr lang="en-US" sz="2100" i="1" dirty="0">
                <a:solidFill>
                  <a:srgbClr val="E46C0A"/>
                </a:solidFill>
              </a:rPr>
              <a:t>/2</a:t>
            </a:r>
            <a:endParaRPr lang="en-US" sz="21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1 + 2 + … + k + (k+1)</a:t>
            </a:r>
          </a:p>
          <a:p>
            <a:pPr marL="342900" lvl="1"/>
            <a:r>
              <a:rPr lang="en-US" i="1" dirty="0"/>
              <a:t>= k(k+1)/2 + (k+1)</a:t>
            </a:r>
          </a:p>
          <a:p>
            <a:pPr marL="342900" lvl="1"/>
            <a:r>
              <a:rPr lang="en-US" i="1" dirty="0"/>
              <a:t>= k(k+1)/2 + 2(k+1)/2 </a:t>
            </a:r>
          </a:p>
          <a:p>
            <a:pPr marL="342900" lvl="1"/>
            <a:r>
              <a:rPr lang="en-US" i="1" dirty="0"/>
              <a:t>= (k+1)(k+2)/2</a:t>
            </a:r>
            <a:endParaRPr lang="en-US" dirty="0"/>
          </a:p>
          <a:p>
            <a:pPr lvl="1"/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3708" y="3846223"/>
            <a:ext cx="3129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i="1" dirty="0">
                <a:solidFill>
                  <a:srgbClr val="000000"/>
                </a:solidFill>
              </a:rPr>
              <a:t>= (k(k+1) + 2(k+1))/2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3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1 + 2 + … + k + (k+1)</a:t>
            </a:r>
          </a:p>
          <a:p>
            <a:pPr marL="342900" lvl="1"/>
            <a:r>
              <a:rPr lang="en-US" i="1" dirty="0"/>
              <a:t>= k(k+1)/2 + (k+1)</a:t>
            </a:r>
          </a:p>
          <a:p>
            <a:pPr marL="342900" lvl="1"/>
            <a:r>
              <a:rPr lang="en-US" i="1" dirty="0"/>
              <a:t>= k(k+1)/2 + 2(k+1)/2 </a:t>
            </a:r>
          </a:p>
          <a:p>
            <a:pPr marL="342900" lvl="1"/>
            <a:r>
              <a:rPr lang="en-US" i="1" dirty="0"/>
              <a:t>= (</a:t>
            </a:r>
            <a:r>
              <a:rPr lang="en-US" i="1" dirty="0">
                <a:solidFill>
                  <a:srgbClr val="0000FF"/>
                </a:solidFill>
              </a:rPr>
              <a:t>k+1</a:t>
            </a:r>
            <a:r>
              <a:rPr lang="en-US" i="1" dirty="0"/>
              <a:t>)(</a:t>
            </a:r>
            <a:r>
              <a:rPr lang="en-US" i="1" dirty="0">
                <a:solidFill>
                  <a:srgbClr val="E46C0A"/>
                </a:solidFill>
              </a:rPr>
              <a:t>k+2</a:t>
            </a:r>
            <a:r>
              <a:rPr lang="en-US" i="1" dirty="0"/>
              <a:t>)/2</a:t>
            </a:r>
            <a:endParaRPr lang="en-US" dirty="0"/>
          </a:p>
          <a:p>
            <a:pPr lvl="1"/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7097" y="3834348"/>
            <a:ext cx="3129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i="1" dirty="0">
                <a:solidFill>
                  <a:srgbClr val="000000"/>
                </a:solidFill>
              </a:rPr>
              <a:t>= (</a:t>
            </a:r>
            <a:r>
              <a:rPr lang="en-US" sz="21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100" i="1" dirty="0">
                <a:solidFill>
                  <a:srgbClr val="0000FF"/>
                </a:solidFill>
              </a:rPr>
              <a:t>k+1</a:t>
            </a:r>
            <a:r>
              <a:rPr lang="en-US" sz="2100" i="1" dirty="0">
                <a:solidFill>
                  <a:srgbClr val="000000"/>
                </a:solidFill>
              </a:rPr>
              <a:t>) </a:t>
            </a:r>
            <a:r>
              <a:rPr lang="en-US" sz="2100" i="1" dirty="0">
                <a:solidFill>
                  <a:srgbClr val="E46C0A"/>
                </a:solidFill>
              </a:rPr>
              <a:t>+ 2</a:t>
            </a: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100" i="1" dirty="0">
                <a:solidFill>
                  <a:srgbClr val="0000FF"/>
                </a:solidFill>
              </a:rPr>
              <a:t>k+1</a:t>
            </a:r>
            <a:r>
              <a:rPr lang="en-US" sz="2100" i="1" dirty="0">
                <a:solidFill>
                  <a:srgbClr val="000000"/>
                </a:solidFill>
              </a:rPr>
              <a:t>))/2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37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are trying to prove:   </a:t>
            </a:r>
            <a:r>
              <a:rPr lang="en-US" i="1" dirty="0"/>
              <a:t>P(n) = n(n+1)/2</a:t>
            </a:r>
          </a:p>
          <a:p>
            <a:r>
              <a:rPr lang="en-US" dirty="0"/>
              <a:t>Assume true for </a:t>
            </a:r>
            <a:r>
              <a:rPr lang="en-US" i="1" dirty="0"/>
              <a:t>k</a:t>
            </a:r>
            <a:r>
              <a:rPr lang="en-US" dirty="0"/>
              <a:t>:   </a:t>
            </a:r>
            <a:r>
              <a:rPr lang="en-US" i="1" dirty="0"/>
              <a:t>P(k) = k(k+1)/2</a:t>
            </a:r>
            <a:endParaRPr lang="en-US" dirty="0"/>
          </a:p>
          <a:p>
            <a:r>
              <a:rPr lang="en-US" dirty="0"/>
              <a:t>Induction step:</a:t>
            </a:r>
          </a:p>
          <a:p>
            <a:pPr lvl="1"/>
            <a:r>
              <a:rPr lang="en-US" dirty="0"/>
              <a:t>Now consider </a:t>
            </a:r>
            <a:r>
              <a:rPr lang="en-US" i="1" dirty="0"/>
              <a:t>P(k+1)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1 + 2 + … + k + (k+1)</a:t>
            </a:r>
          </a:p>
          <a:p>
            <a:pPr marL="342900" lvl="1"/>
            <a:r>
              <a:rPr lang="en-US" i="1" dirty="0"/>
              <a:t>= k(k+1)/2 + (k+1)</a:t>
            </a:r>
          </a:p>
          <a:p>
            <a:pPr marL="342900" lvl="1"/>
            <a:r>
              <a:rPr lang="en-US" i="1" dirty="0"/>
              <a:t>= k(k+1)/2 + 2(k+1)/2 </a:t>
            </a:r>
          </a:p>
          <a:p>
            <a:pPr marL="342900" lvl="1"/>
            <a:r>
              <a:rPr lang="en-US" i="1" dirty="0">
                <a:solidFill>
                  <a:srgbClr val="000000"/>
                </a:solidFill>
              </a:rPr>
              <a:t>= (k+1)(k+2)/2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marL="342900"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3734" y="3348626"/>
            <a:ext cx="3129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i="1" dirty="0">
                <a:solidFill>
                  <a:srgbClr val="000000"/>
                </a:solidFill>
              </a:rPr>
              <a:t>= (k(k+1) + 2(k+1))/2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3094" y="3819239"/>
            <a:ext cx="29777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i="1" dirty="0"/>
              <a:t>= (k+1)((k+1)+1)/2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6038209" y="3059057"/>
            <a:ext cx="165148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2450" dirty="0"/>
          </a:p>
        </p:txBody>
      </p:sp>
    </p:spTree>
    <p:extLst>
      <p:ext uri="{BB962C8B-B14F-4D97-AF65-F5344CB8AC3E}">
        <p14:creationId xmlns:p14="http://schemas.microsoft.com/office/powerpoint/2010/main" val="30196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P(n) = sum of integers from 1 to n</a:t>
            </a:r>
          </a:p>
          <a:p>
            <a:r>
              <a:rPr lang="en-US" dirty="0"/>
              <a:t>We have shown</a:t>
            </a:r>
          </a:p>
          <a:p>
            <a:pPr lvl="1"/>
            <a:r>
              <a:rPr lang="en-US" dirty="0"/>
              <a:t>Base case</a:t>
            </a:r>
          </a:p>
          <a:p>
            <a:pPr lvl="1"/>
            <a:r>
              <a:rPr lang="en-US" dirty="0"/>
              <a:t>Assumption</a:t>
            </a:r>
          </a:p>
          <a:p>
            <a:pPr lvl="1"/>
            <a:r>
              <a:rPr lang="en-US" dirty="0"/>
              <a:t>Induction step</a:t>
            </a:r>
          </a:p>
          <a:p>
            <a:pPr marL="342900" lvl="1"/>
            <a:endParaRPr lang="en-US" dirty="0"/>
          </a:p>
          <a:p>
            <a:pPr marL="342900" lvl="1"/>
            <a:r>
              <a:rPr lang="en-US" dirty="0">
                <a:solidFill>
                  <a:srgbClr val="E46C0A"/>
                </a:solidFill>
              </a:rPr>
              <a:t>Success: we have proved that P(n) is true for any n ≥ 1 </a:t>
            </a:r>
            <a:r>
              <a:rPr lang="en-US" dirty="0">
                <a:solidFill>
                  <a:srgbClr val="E46C0A"/>
                </a:solidFill>
                <a:sym typeface="Wingdings"/>
              </a:rPr>
              <a:t>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09239" y="1615001"/>
            <a:ext cx="2019545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proved for P(1)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96861" y="2089953"/>
            <a:ext cx="2339383" cy="900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i="1" dirty="0"/>
              <a:t>assumed for P(k)</a:t>
            </a:r>
            <a:endParaRPr lang="en-US" sz="2100" dirty="0"/>
          </a:p>
          <a:p>
            <a:endParaRPr lang="en-US" sz="2100" i="1" dirty="0"/>
          </a:p>
          <a:p>
            <a:endParaRPr lang="en-US" sz="1050" i="1" dirty="0"/>
          </a:p>
        </p:txBody>
      </p:sp>
      <p:sp>
        <p:nvSpPr>
          <p:cNvPr id="35" name="Rectangle 34"/>
          <p:cNvSpPr/>
          <p:nvPr/>
        </p:nvSpPr>
        <p:spPr>
          <a:xfrm>
            <a:off x="3257833" y="2540076"/>
            <a:ext cx="22701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/>
              <a:t>proved for P(k+1)</a:t>
            </a:r>
          </a:p>
        </p:txBody>
      </p:sp>
    </p:spTree>
    <p:extLst>
      <p:ext uri="{BB962C8B-B14F-4D97-AF65-F5344CB8AC3E}">
        <p14:creationId xmlns:p14="http://schemas.microsoft.com/office/powerpoint/2010/main" val="31040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260201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Mathematical induction is a technique for proving something is true for all integers starting from a small one, usually 0 or 1.</a:t>
            </a:r>
          </a:p>
          <a:p>
            <a:r>
              <a:rPr lang="en-US" dirty="0">
                <a:solidFill>
                  <a:srgbClr val="0000FF"/>
                </a:solidFill>
              </a:rPr>
              <a:t>A proof consists of three parts:</a:t>
            </a:r>
          </a:p>
          <a:p>
            <a:pPr marL="0" indent="0">
              <a:buNone/>
            </a:pPr>
            <a:r>
              <a:rPr lang="en-US" dirty="0"/>
              <a:t>	1. Prove it for the base case.</a:t>
            </a:r>
          </a:p>
          <a:p>
            <a:pPr marL="0" indent="0">
              <a:buNone/>
            </a:pPr>
            <a:r>
              <a:rPr lang="en-US" dirty="0"/>
              <a:t>	2. Assume it for some integer k.</a:t>
            </a:r>
          </a:p>
          <a:p>
            <a:pPr marL="0" indent="0">
              <a:buNone/>
            </a:pPr>
            <a:r>
              <a:rPr lang="en-US" dirty="0"/>
              <a:t>	3. With that assumption, show it holds for k+1</a:t>
            </a:r>
          </a:p>
          <a:p>
            <a:r>
              <a:rPr lang="en-US" dirty="0">
                <a:solidFill>
                  <a:srgbClr val="FF0000"/>
                </a:solidFill>
              </a:rPr>
              <a:t>It can be used for complexity and correctness analyses.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AADE85-733F-FC52-6AE8-573168BF7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569A6-1A3E-7875-BCD1-FCB2BF779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66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one to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73148"/>
            <a:ext cx="6172200" cy="346106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the sum of the first </a:t>
            </a:r>
            <a:r>
              <a:rPr lang="en-US" i="1" dirty="0"/>
              <a:t>n</a:t>
            </a:r>
            <a:r>
              <a:rPr lang="en-US" dirty="0"/>
              <a:t> powers of 2?</a:t>
            </a:r>
          </a:p>
          <a:p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+ 2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... + 2</a:t>
            </a:r>
            <a:r>
              <a:rPr lang="en-US" baseline="30000" dirty="0"/>
              <a:t>n</a:t>
            </a:r>
          </a:p>
          <a:p>
            <a:r>
              <a:rPr lang="en-US" dirty="0">
                <a:solidFill>
                  <a:prstClr val="black"/>
                </a:solidFill>
              </a:rPr>
              <a:t>n = 0: 2</a:t>
            </a:r>
            <a:r>
              <a:rPr lang="en-US" baseline="30000" dirty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= 1</a:t>
            </a:r>
          </a:p>
          <a:p>
            <a:r>
              <a:rPr lang="en-US" dirty="0">
                <a:solidFill>
                  <a:prstClr val="black"/>
                </a:solidFill>
              </a:rPr>
              <a:t>n = 1: 2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= 1 + 2 = 3</a:t>
            </a:r>
            <a:endParaRPr lang="en-US" baseline="300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n = 2: 2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= 1 + 2 + 4 = 7</a:t>
            </a:r>
          </a:p>
          <a:p>
            <a:r>
              <a:rPr lang="en-US" dirty="0">
                <a:solidFill>
                  <a:prstClr val="black"/>
                </a:solidFill>
              </a:rPr>
              <a:t>n = 3: 2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+ 2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 = 1 + 2 + 4 + 8 = 15</a:t>
            </a:r>
          </a:p>
          <a:p>
            <a:endParaRPr lang="en-US" baseline="300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For general n, the sum is 2</a:t>
            </a:r>
            <a:r>
              <a:rPr lang="en-US" baseline="30000" dirty="0">
                <a:solidFill>
                  <a:srgbClr val="FF0000"/>
                </a:solidFill>
              </a:rPr>
              <a:t>n+1</a:t>
            </a:r>
            <a:r>
              <a:rPr lang="en-US" dirty="0">
                <a:solidFill>
                  <a:srgbClr val="FF0000"/>
                </a:solidFill>
              </a:rPr>
              <a:t> - 1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</a:rPr>
              <a:t>P(n)</a:t>
            </a:r>
            <a:r>
              <a:rPr lang="en-US" dirty="0">
                <a:solidFill>
                  <a:srgbClr val="FF0000"/>
                </a:solidFill>
              </a:rPr>
              <a:t> = “the sum of the first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powers of 2 is 2</a:t>
            </a:r>
            <a:r>
              <a:rPr lang="en-US" baseline="30000" dirty="0">
                <a:solidFill>
                  <a:srgbClr val="FF0000"/>
                </a:solidFill>
              </a:rPr>
              <a:t>n+1</a:t>
            </a:r>
            <a:r>
              <a:rPr lang="en-US" dirty="0">
                <a:solidFill>
                  <a:srgbClr val="FF0000"/>
                </a:solidFill>
              </a:rPr>
              <a:t>-1”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Theorem:  </a:t>
            </a:r>
            <a:r>
              <a:rPr lang="en-US" i="1" dirty="0"/>
              <a:t>P(n)</a:t>
            </a:r>
            <a:r>
              <a:rPr lang="en-US" dirty="0"/>
              <a:t> holds for all </a:t>
            </a:r>
            <a:r>
              <a:rPr lang="en-US" i="1" dirty="0"/>
              <a:t>n</a:t>
            </a:r>
            <a:r>
              <a:rPr lang="en-US" dirty="0"/>
              <a:t> ≥ 0</a:t>
            </a:r>
          </a:p>
          <a:p>
            <a:pPr>
              <a:buNone/>
            </a:pPr>
            <a:r>
              <a:rPr lang="en-US" dirty="0"/>
              <a:t>Proof:  By induction on </a:t>
            </a:r>
            <a:r>
              <a:rPr lang="en-US" i="1" dirty="0"/>
              <a:t>n</a:t>
            </a:r>
          </a:p>
          <a:p>
            <a:pPr>
              <a:spcAft>
                <a:spcPts val="450"/>
              </a:spcAft>
            </a:pPr>
            <a:r>
              <a:rPr lang="en-US" dirty="0">
                <a:solidFill>
                  <a:srgbClr val="0000FF"/>
                </a:solidFill>
              </a:rPr>
              <a:t>Base case: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=0.  Sum of first power of 2 is 2</a:t>
            </a:r>
            <a:r>
              <a:rPr lang="en-US" baseline="30000" dirty="0"/>
              <a:t>0</a:t>
            </a:r>
            <a:r>
              <a:rPr lang="en-US" dirty="0"/>
              <a:t> , which equals 1 = 2</a:t>
            </a:r>
            <a:r>
              <a:rPr lang="en-US" baseline="30000" dirty="0"/>
              <a:t>1</a:t>
            </a:r>
            <a:r>
              <a:rPr lang="en-US" dirty="0"/>
              <a:t> - 1.	       </a:t>
            </a:r>
          </a:p>
          <a:p>
            <a:r>
              <a:rPr lang="en-US" dirty="0">
                <a:solidFill>
                  <a:srgbClr val="0000FF"/>
                </a:solidFill>
              </a:rPr>
              <a:t>Inductive case:</a:t>
            </a:r>
          </a:p>
          <a:p>
            <a:pPr lvl="1"/>
            <a:r>
              <a:rPr lang="en-US" dirty="0"/>
              <a:t>Assume the sum of the first </a:t>
            </a:r>
            <a:r>
              <a:rPr lang="en-US" i="1" dirty="0"/>
              <a:t>k</a:t>
            </a:r>
            <a:r>
              <a:rPr lang="en-US" dirty="0"/>
              <a:t> powers of 2 is 2</a:t>
            </a:r>
            <a:r>
              <a:rPr lang="en-US" baseline="30000" dirty="0"/>
              <a:t>k+1</a:t>
            </a:r>
            <a:r>
              <a:rPr lang="en-US" dirty="0"/>
              <a:t>-1</a:t>
            </a:r>
          </a:p>
          <a:p>
            <a:pPr lvl="1"/>
            <a:r>
              <a:rPr lang="en-US" dirty="0"/>
              <a:t>Show the sum of the first (</a:t>
            </a:r>
            <a:r>
              <a:rPr lang="en-US" i="1" dirty="0"/>
              <a:t>k</a:t>
            </a:r>
            <a:r>
              <a:rPr lang="en-US" dirty="0"/>
              <a:t>+1) powers of 2 is 2</a:t>
            </a:r>
            <a:r>
              <a:rPr lang="en-US" baseline="30000" dirty="0"/>
              <a:t>k+2</a:t>
            </a:r>
            <a:r>
              <a:rPr lang="en-US" dirty="0"/>
              <a:t>-1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 of the first k+1 powers of 2 is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	    2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 + 2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+ ... + 2</a:t>
            </a:r>
            <a:r>
              <a:rPr lang="en-US" baseline="30000" dirty="0">
                <a:solidFill>
                  <a:prstClr val="black"/>
                </a:solidFill>
              </a:rPr>
              <a:t>(k-1) </a:t>
            </a:r>
            <a:r>
              <a:rPr lang="en-US" dirty="0">
                <a:solidFill>
                  <a:prstClr val="black"/>
                </a:solidFill>
              </a:rPr>
              <a:t>+</a:t>
            </a: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k </a:t>
            </a:r>
            <a:r>
              <a:rPr lang="en-US" dirty="0">
                <a:solidFill>
                  <a:prstClr val="black"/>
                </a:solidFill>
              </a:rPr>
              <a:t>+ 2</a:t>
            </a:r>
            <a:r>
              <a:rPr lang="en-US" baseline="30000" dirty="0">
                <a:solidFill>
                  <a:prstClr val="black"/>
                </a:solidFill>
              </a:rPr>
              <a:t>k+1</a:t>
            </a:r>
          </a:p>
          <a:p>
            <a:pPr lvl="0"/>
            <a:endParaRPr lang="en-US" baseline="30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	    =	   2</a:t>
            </a:r>
            <a:r>
              <a:rPr lang="en-US" baseline="30000" dirty="0">
                <a:solidFill>
                  <a:prstClr val="black"/>
                </a:solidFill>
              </a:rPr>
              <a:t>k+1 </a:t>
            </a:r>
            <a:r>
              <a:rPr lang="en-US" dirty="0">
                <a:solidFill>
                  <a:prstClr val="black"/>
                </a:solidFill>
              </a:rPr>
              <a:t>-1                        +</a:t>
            </a:r>
            <a:r>
              <a:rPr lang="en-US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k+1</a:t>
            </a:r>
            <a:endParaRPr lang="en-US" dirty="0"/>
          </a:p>
          <a:p>
            <a:pPr marL="0" indent="0">
              <a:spcBef>
                <a:spcPts val="9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           =     2(2</a:t>
            </a:r>
            <a:r>
              <a:rPr lang="en-US" baseline="30000" dirty="0">
                <a:solidFill>
                  <a:srgbClr val="0000FF"/>
                </a:solidFill>
              </a:rPr>
              <a:t>k+1</a:t>
            </a:r>
            <a:r>
              <a:rPr lang="en-US" dirty="0">
                <a:solidFill>
                  <a:srgbClr val="0000FF"/>
                </a:solidFill>
              </a:rPr>
              <a:t>) -1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>
                <a:solidFill>
                  <a:srgbClr val="0000FF"/>
                </a:solidFill>
              </a:rPr>
              <a:t>	    =    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baseline="30000" dirty="0">
                <a:solidFill>
                  <a:srgbClr val="0000FF"/>
                </a:solidFill>
              </a:rPr>
              <a:t>k+2</a:t>
            </a:r>
            <a:r>
              <a:rPr lang="en-US" dirty="0">
                <a:solidFill>
                  <a:srgbClr val="0000FF"/>
                </a:solidFill>
              </a:rPr>
              <a:t> - 1</a:t>
            </a:r>
            <a:endParaRPr lang="en-US" baseline="30000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9BF92-AEAA-2345-B4BE-E7C2B20BF70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76526" y="5041107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84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 Properties and </a:t>
            </a:r>
            <a:r>
              <a:rPr lang="en-US" i="1" dirty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Using Properties of 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(Product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0" dirty="0"/>
                  <a:t> (Power of a Product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US" dirty="0"/>
                  <a:t> (Power of a Power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(Quotient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(Power of a Quotient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(Negative Exponent Property)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t="-2215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2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 Properties and </a:t>
            </a:r>
            <a:r>
              <a:rPr lang="en-US" i="1" dirty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chemeClr val="accent4"/>
                    </a:solidFill>
                  </a:rPr>
                  <a:t>e</a:t>
                </a:r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/>
                  <a:t>Called the natural base</a:t>
                </a:r>
              </a:p>
              <a:p>
                <a:pPr lvl="1"/>
                <a:r>
                  <a:rPr lang="en-US" dirty="0"/>
                  <a:t>Found by putting really big numbers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2.718281828459…</a:t>
                </a:r>
              </a:p>
              <a:p>
                <a:pPr lvl="1"/>
                <a:r>
                  <a:rPr lang="en-US" dirty="0"/>
                  <a:t>Irrational number like </a:t>
                </a:r>
                <a:r>
                  <a:rPr lang="el-GR" dirty="0"/>
                  <a:t>π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0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Growth and Decay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4859"/>
            <a:ext cx="4514850" cy="406864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Exponential Function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b</a:t>
            </a:r>
            <a:r>
              <a:rPr lang="en-US" i="1" baseline="30000" dirty="0" err="1"/>
              <a:t>x</a:t>
            </a:r>
            <a:endParaRPr lang="en-US" i="1" dirty="0"/>
          </a:p>
          <a:p>
            <a:pPr lvl="1"/>
            <a:r>
              <a:rPr lang="en-US" dirty="0"/>
              <a:t>Base (</a:t>
            </a:r>
            <a:r>
              <a:rPr lang="en-US" i="1" dirty="0"/>
              <a:t>b</a:t>
            </a:r>
            <a:r>
              <a:rPr lang="en-US" dirty="0"/>
              <a:t>) is a positive number other than 1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Exponential Growth</a:t>
            </a:r>
          </a:p>
          <a:p>
            <a:pPr lvl="1"/>
            <a:r>
              <a:rPr lang="en-US" dirty="0"/>
              <a:t>Always increasing and rate of change is increasing </a:t>
            </a:r>
            <a:r>
              <a:rPr lang="en-US" i="1" dirty="0"/>
              <a:t>b</a:t>
            </a:r>
            <a:r>
              <a:rPr lang="en-US" dirty="0"/>
              <a:t> &gt; 1</a:t>
            </a:r>
            <a:endParaRPr lang="en-US" i="1" dirty="0"/>
          </a:p>
          <a:p>
            <a:pPr lvl="1"/>
            <a:r>
              <a:rPr lang="en-US" i="1" dirty="0"/>
              <a:t>y</a:t>
            </a:r>
            <a:r>
              <a:rPr lang="en-US" dirty="0"/>
              <a:t>-intercept is (0, 1)</a:t>
            </a:r>
          </a:p>
          <a:p>
            <a:pPr lvl="1"/>
            <a:r>
              <a:rPr lang="en-US" dirty="0"/>
              <a:t>Horizontal asymptote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is the growth factor</a:t>
            </a:r>
            <a:endParaRPr lang="en-US" i="1" dirty="0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71D74A23-F6F9-478C-BECE-E806676FD4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2466" y="985057"/>
            <a:ext cx="4151534" cy="4158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Exponential Growth and Decay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419084" cy="400288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Exponential Decay</a:t>
            </a:r>
          </a:p>
          <a:p>
            <a:pPr lvl="1"/>
            <a:r>
              <a:rPr lang="en-US" dirty="0"/>
              <a:t>Always decreasing and rate of change is decreasing 0 &lt; </a:t>
            </a:r>
            <a:r>
              <a:rPr lang="en-US" i="1" dirty="0"/>
              <a:t>b</a:t>
            </a:r>
            <a:r>
              <a:rPr lang="en-US" dirty="0"/>
              <a:t> &lt; 1</a:t>
            </a:r>
            <a:endParaRPr lang="en-US" i="1" dirty="0"/>
          </a:p>
          <a:p>
            <a:pPr lvl="1"/>
            <a:r>
              <a:rPr lang="en-US" i="1" dirty="0"/>
              <a:t>y</a:t>
            </a:r>
            <a:r>
              <a:rPr lang="en-US" dirty="0"/>
              <a:t>-intercept is (0, 1)</a:t>
            </a:r>
          </a:p>
          <a:p>
            <a:pPr lvl="1"/>
            <a:r>
              <a:rPr lang="en-US" dirty="0"/>
              <a:t>Horizontal asymptote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is the decay factor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E48C22-0477-483D-9528-5776F818A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7011" y="949543"/>
            <a:ext cx="4186990" cy="41939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00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35654</TotalTime>
  <Words>3176</Words>
  <Application>Microsoft Macintosh PowerPoint</Application>
  <PresentationFormat>On-screen Show (16:9)</PresentationFormat>
  <Paragraphs>521</Paragraphs>
  <Slides>59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Zapf Dingbats</vt:lpstr>
      <vt:lpstr>Arial</vt:lpstr>
      <vt:lpstr>Arial Black</vt:lpstr>
      <vt:lpstr>Cambria Math</vt:lpstr>
      <vt:lpstr>Helvetica Neue</vt:lpstr>
      <vt:lpstr>Wingdings</vt:lpstr>
      <vt:lpstr>Layer Assignment for Timing Closure</vt:lpstr>
      <vt:lpstr>Lecture 2: Math Review</vt:lpstr>
      <vt:lpstr>Announcement</vt:lpstr>
      <vt:lpstr>Today in Class</vt:lpstr>
      <vt:lpstr>Powers of 2</vt:lpstr>
      <vt:lpstr>Range of int</vt:lpstr>
      <vt:lpstr>Exponent Properties and e</vt:lpstr>
      <vt:lpstr>Exponent Properties and e</vt:lpstr>
      <vt:lpstr>Exponential Growth and Decay Functions</vt:lpstr>
      <vt:lpstr>Exponential Growth and Decay Functions</vt:lpstr>
      <vt:lpstr>Rewrite Exponential as Logarithmic Functions</vt:lpstr>
      <vt:lpstr>Rewrite Exponential as Logarithmic Functions</vt:lpstr>
      <vt:lpstr>Convention in this class</vt:lpstr>
      <vt:lpstr>Logarithmic Properties</vt:lpstr>
      <vt:lpstr>Logarithmic Properties</vt:lpstr>
      <vt:lpstr>Logarithmic Properties</vt:lpstr>
      <vt:lpstr>Proof of product property</vt:lpstr>
      <vt:lpstr>Graph Exponential and Logarithmic Functions</vt:lpstr>
      <vt:lpstr>A Formal Definition of Limit</vt:lpstr>
      <vt:lpstr>Calculating Limits Using the Limit Laws</vt:lpstr>
      <vt:lpstr>l’Hospital’s Rule</vt:lpstr>
      <vt:lpstr>Proofs</vt:lpstr>
      <vt:lpstr>Proofs</vt:lpstr>
      <vt:lpstr>Proofs</vt:lpstr>
      <vt:lpstr>Proofs</vt:lpstr>
      <vt:lpstr>Proofs</vt:lpstr>
      <vt:lpstr>Background on Induction</vt:lpstr>
      <vt:lpstr>Why you should care</vt:lpstr>
      <vt:lpstr>Example problem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Finding the formula</vt:lpstr>
      <vt:lpstr>Are we done?</vt:lpstr>
      <vt:lpstr>An example of false conjectures</vt:lpstr>
      <vt:lpstr>Prove a conjecture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Proof by induction</vt:lpstr>
      <vt:lpstr>We’re done!</vt:lpstr>
      <vt:lpstr>Conclusion</vt:lpstr>
      <vt:lpstr>PowerPoint Presentation</vt:lpstr>
      <vt:lpstr>Another one to try</vt:lpstr>
      <vt:lpstr>How to prove it</vt:lpstr>
      <vt:lpstr>How to prove it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1010</cp:revision>
  <cp:lastPrinted>2022-09-13T23:51:23Z</cp:lastPrinted>
  <dcterms:created xsi:type="dcterms:W3CDTF">2007-09-23T17:35:11Z</dcterms:created>
  <dcterms:modified xsi:type="dcterms:W3CDTF">2024-01-09T08:35:10Z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